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metadata/core-properties" Target="docProps/core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5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52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5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52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0"/>
            <a:ext cx="149040" cy="149040"/>
          </a:xfrm>
          <a:custGeom>
            <a:avLst/>
            <a:gdLst/>
            <a:ahLst/>
            <a:cxnLst/>
            <a:rect l="0" t="0" r="r" b="b"/>
            <a:pathLst>
              <a:path w="414" h="414">
                <a:moveTo>
                  <a:pt x="0" y="0"/>
                </a:moveTo>
                <a:lnTo>
                  <a:pt x="0" y="414"/>
                </a:lnTo>
                <a:lnTo>
                  <a:pt x="414" y="0"/>
                </a:lnTo>
                <a:lnTo>
                  <a:pt x="0" y="0"/>
                </a:lnTo>
                <a:close/>
              </a:path>
            </a:pathLst>
          </a:custGeom>
          <a:solidFill>
            <a:srgbClr val="1E1B4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0" y="0"/>
            <a:ext cx="297720" cy="297720"/>
          </a:xfrm>
          <a:custGeom>
            <a:avLst/>
            <a:gdLst/>
            <a:ahLst/>
            <a:cxnLst/>
            <a:rect l="0" t="0" r="r" b="b"/>
            <a:pathLst>
              <a:path w="827" h="827">
                <a:moveTo>
                  <a:pt x="413" y="0"/>
                </a:moveTo>
                <a:lnTo>
                  <a:pt x="0" y="413"/>
                </a:lnTo>
                <a:lnTo>
                  <a:pt x="0" y="827"/>
                </a:lnTo>
                <a:lnTo>
                  <a:pt x="827" y="0"/>
                </a:lnTo>
                <a:lnTo>
                  <a:pt x="413" y="0"/>
                </a:lnTo>
                <a:close/>
              </a:path>
            </a:pathLst>
          </a:custGeom>
          <a:solidFill>
            <a:srgbClr val="1E1B4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0" y="0"/>
            <a:ext cx="446760" cy="446760"/>
          </a:xfrm>
          <a:custGeom>
            <a:avLst/>
            <a:gdLst/>
            <a:ahLst/>
            <a:cxnLst/>
            <a:rect l="0" t="0" r="r" b="b"/>
            <a:pathLst>
              <a:path w="1241" h="1241">
                <a:moveTo>
                  <a:pt x="827" y="0"/>
                </a:moveTo>
                <a:lnTo>
                  <a:pt x="0" y="827"/>
                </a:lnTo>
                <a:lnTo>
                  <a:pt x="0" y="1241"/>
                </a:lnTo>
                <a:lnTo>
                  <a:pt x="1241" y="0"/>
                </a:lnTo>
                <a:lnTo>
                  <a:pt x="827" y="0"/>
                </a:lnTo>
                <a:close/>
              </a:path>
            </a:pathLst>
          </a:custGeom>
          <a:solidFill>
            <a:srgbClr val="1F1C4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0"/>
            <a:ext cx="595440" cy="595440"/>
          </a:xfrm>
          <a:custGeom>
            <a:avLst/>
            <a:gdLst/>
            <a:ahLst/>
            <a:cxnLst/>
            <a:rect l="0" t="0" r="r" b="b"/>
            <a:pathLst>
              <a:path w="1654" h="1654">
                <a:moveTo>
                  <a:pt x="1241" y="0"/>
                </a:moveTo>
                <a:lnTo>
                  <a:pt x="0" y="1241"/>
                </a:lnTo>
                <a:lnTo>
                  <a:pt x="0" y="1654"/>
                </a:lnTo>
                <a:lnTo>
                  <a:pt x="1654" y="0"/>
                </a:lnTo>
                <a:lnTo>
                  <a:pt x="1241" y="0"/>
                </a:lnTo>
                <a:close/>
              </a:path>
            </a:pathLst>
          </a:custGeom>
          <a:solidFill>
            <a:srgbClr val="1F1C4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0" y="0"/>
            <a:ext cx="744480" cy="744480"/>
          </a:xfrm>
          <a:custGeom>
            <a:avLst/>
            <a:gdLst/>
            <a:ahLst/>
            <a:cxnLst/>
            <a:rect l="0" t="0" r="r" b="b"/>
            <a:pathLst>
              <a:path w="2068" h="2068">
                <a:moveTo>
                  <a:pt x="1654" y="0"/>
                </a:moveTo>
                <a:lnTo>
                  <a:pt x="0" y="1654"/>
                </a:lnTo>
                <a:lnTo>
                  <a:pt x="0" y="2068"/>
                </a:lnTo>
                <a:lnTo>
                  <a:pt x="2068" y="0"/>
                </a:lnTo>
                <a:lnTo>
                  <a:pt x="1654" y="0"/>
                </a:lnTo>
                <a:close/>
              </a:path>
            </a:pathLst>
          </a:custGeom>
          <a:solidFill>
            <a:srgbClr val="1F1C4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893160" cy="893160"/>
          </a:xfrm>
          <a:custGeom>
            <a:avLst/>
            <a:gdLst/>
            <a:ahLst/>
            <a:cxnLst/>
            <a:rect l="0" t="0" r="r" b="b"/>
            <a:pathLst>
              <a:path w="2481" h="2481">
                <a:moveTo>
                  <a:pt x="2068" y="0"/>
                </a:moveTo>
                <a:lnTo>
                  <a:pt x="0" y="2068"/>
                </a:lnTo>
                <a:lnTo>
                  <a:pt x="0" y="2481"/>
                </a:lnTo>
                <a:lnTo>
                  <a:pt x="2481" y="0"/>
                </a:lnTo>
                <a:lnTo>
                  <a:pt x="2068" y="0"/>
                </a:lnTo>
                <a:close/>
              </a:path>
            </a:pathLst>
          </a:custGeom>
          <a:solidFill>
            <a:srgbClr val="1F1C4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0" y="0"/>
            <a:ext cx="1041840" cy="1041840"/>
          </a:xfrm>
          <a:custGeom>
            <a:avLst/>
            <a:gdLst/>
            <a:ahLst/>
            <a:cxnLst/>
            <a:rect l="0" t="0" r="r" b="b"/>
            <a:pathLst>
              <a:path w="2894" h="2894">
                <a:moveTo>
                  <a:pt x="2481" y="0"/>
                </a:moveTo>
                <a:lnTo>
                  <a:pt x="0" y="2481"/>
                </a:lnTo>
                <a:lnTo>
                  <a:pt x="0" y="2894"/>
                </a:lnTo>
                <a:lnTo>
                  <a:pt x="2894" y="0"/>
                </a:lnTo>
                <a:lnTo>
                  <a:pt x="2481" y="0"/>
                </a:lnTo>
                <a:close/>
              </a:path>
            </a:pathLst>
          </a:custGeom>
          <a:solidFill>
            <a:srgbClr val="201D5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0" y="0"/>
            <a:ext cx="1190880" cy="1190880"/>
          </a:xfrm>
          <a:custGeom>
            <a:avLst/>
            <a:gdLst/>
            <a:ahLst/>
            <a:cxnLst/>
            <a:rect l="0" t="0" r="r" b="b"/>
            <a:pathLst>
              <a:path w="3308" h="3308">
                <a:moveTo>
                  <a:pt x="2894" y="0"/>
                </a:moveTo>
                <a:lnTo>
                  <a:pt x="0" y="2894"/>
                </a:lnTo>
                <a:lnTo>
                  <a:pt x="0" y="3308"/>
                </a:lnTo>
                <a:lnTo>
                  <a:pt x="3308" y="0"/>
                </a:lnTo>
                <a:lnTo>
                  <a:pt x="2894" y="0"/>
                </a:lnTo>
                <a:close/>
              </a:path>
            </a:pathLst>
          </a:custGeom>
          <a:solidFill>
            <a:srgbClr val="201D5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0" y="0"/>
            <a:ext cx="1339560" cy="1339560"/>
          </a:xfrm>
          <a:custGeom>
            <a:avLst/>
            <a:gdLst/>
            <a:ahLst/>
            <a:cxnLst/>
            <a:rect l="0" t="0" r="r" b="b"/>
            <a:pathLst>
              <a:path w="3721" h="3721">
                <a:moveTo>
                  <a:pt x="3308" y="0"/>
                </a:moveTo>
                <a:lnTo>
                  <a:pt x="0" y="3308"/>
                </a:lnTo>
                <a:lnTo>
                  <a:pt x="0" y="3721"/>
                </a:lnTo>
                <a:lnTo>
                  <a:pt x="3721" y="0"/>
                </a:lnTo>
                <a:lnTo>
                  <a:pt x="3308" y="0"/>
                </a:lnTo>
                <a:close/>
              </a:path>
            </a:pathLst>
          </a:custGeom>
          <a:solidFill>
            <a:srgbClr val="201D5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0" y="0"/>
            <a:ext cx="1488600" cy="1488600"/>
          </a:xfrm>
          <a:custGeom>
            <a:avLst/>
            <a:gdLst/>
            <a:ahLst/>
            <a:cxnLst/>
            <a:rect l="0" t="0" r="r" b="b"/>
            <a:pathLst>
              <a:path w="4135" h="4135">
                <a:moveTo>
                  <a:pt x="3721" y="0"/>
                </a:moveTo>
                <a:lnTo>
                  <a:pt x="0" y="3721"/>
                </a:lnTo>
                <a:lnTo>
                  <a:pt x="0" y="4135"/>
                </a:lnTo>
                <a:lnTo>
                  <a:pt x="4135" y="0"/>
                </a:lnTo>
                <a:lnTo>
                  <a:pt x="3721" y="0"/>
                </a:lnTo>
                <a:close/>
              </a:path>
            </a:pathLst>
          </a:custGeom>
          <a:solidFill>
            <a:srgbClr val="201D5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0" y="0"/>
            <a:ext cx="1637280" cy="1637280"/>
          </a:xfrm>
          <a:custGeom>
            <a:avLst/>
            <a:gdLst/>
            <a:ahLst/>
            <a:cxnLst/>
            <a:rect l="0" t="0" r="r" b="b"/>
            <a:pathLst>
              <a:path w="4548" h="4548">
                <a:moveTo>
                  <a:pt x="4135" y="0"/>
                </a:moveTo>
                <a:lnTo>
                  <a:pt x="0" y="4135"/>
                </a:lnTo>
                <a:lnTo>
                  <a:pt x="0" y="4548"/>
                </a:lnTo>
                <a:lnTo>
                  <a:pt x="4548" y="0"/>
                </a:lnTo>
                <a:lnTo>
                  <a:pt x="4135" y="0"/>
                </a:lnTo>
                <a:close/>
              </a:path>
            </a:pathLst>
          </a:custGeom>
          <a:solidFill>
            <a:srgbClr val="211E5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0" y="0"/>
            <a:ext cx="1785960" cy="1785960"/>
          </a:xfrm>
          <a:custGeom>
            <a:avLst/>
            <a:gdLst/>
            <a:ahLst/>
            <a:cxnLst/>
            <a:rect l="0" t="0" r="r" b="b"/>
            <a:pathLst>
              <a:path w="4961" h="4961">
                <a:moveTo>
                  <a:pt x="4548" y="0"/>
                </a:moveTo>
                <a:lnTo>
                  <a:pt x="0" y="4548"/>
                </a:lnTo>
                <a:lnTo>
                  <a:pt x="0" y="4961"/>
                </a:lnTo>
                <a:lnTo>
                  <a:pt x="4961" y="0"/>
                </a:lnTo>
                <a:lnTo>
                  <a:pt x="4548" y="0"/>
                </a:lnTo>
                <a:close/>
              </a:path>
            </a:pathLst>
          </a:custGeom>
          <a:solidFill>
            <a:srgbClr val="211E5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0" y="0"/>
            <a:ext cx="1935000" cy="1935000"/>
          </a:xfrm>
          <a:custGeom>
            <a:avLst/>
            <a:gdLst/>
            <a:ahLst/>
            <a:cxnLst/>
            <a:rect l="0" t="0" r="r" b="b"/>
            <a:pathLst>
              <a:path w="5375" h="5375">
                <a:moveTo>
                  <a:pt x="4961" y="0"/>
                </a:moveTo>
                <a:lnTo>
                  <a:pt x="0" y="4961"/>
                </a:lnTo>
                <a:lnTo>
                  <a:pt x="0" y="5375"/>
                </a:lnTo>
                <a:lnTo>
                  <a:pt x="5375" y="0"/>
                </a:lnTo>
                <a:lnTo>
                  <a:pt x="4961" y="0"/>
                </a:lnTo>
                <a:close/>
              </a:path>
            </a:pathLst>
          </a:custGeom>
          <a:solidFill>
            <a:srgbClr val="211E5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0" y="0"/>
            <a:ext cx="2083680" cy="2083680"/>
          </a:xfrm>
          <a:custGeom>
            <a:avLst/>
            <a:gdLst/>
            <a:ahLst/>
            <a:cxnLst/>
            <a:rect l="0" t="0" r="r" b="b"/>
            <a:pathLst>
              <a:path w="5788" h="5788">
                <a:moveTo>
                  <a:pt x="5375" y="0"/>
                </a:moveTo>
                <a:lnTo>
                  <a:pt x="0" y="5375"/>
                </a:lnTo>
                <a:lnTo>
                  <a:pt x="0" y="5788"/>
                </a:lnTo>
                <a:lnTo>
                  <a:pt x="5788" y="0"/>
                </a:lnTo>
                <a:lnTo>
                  <a:pt x="5375" y="0"/>
                </a:lnTo>
                <a:close/>
              </a:path>
            </a:pathLst>
          </a:custGeom>
          <a:solidFill>
            <a:srgbClr val="211E5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0" y="0"/>
            <a:ext cx="2232720" cy="2232720"/>
          </a:xfrm>
          <a:custGeom>
            <a:avLst/>
            <a:gdLst/>
            <a:ahLst/>
            <a:cxnLst/>
            <a:rect l="0" t="0" r="r" b="b"/>
            <a:pathLst>
              <a:path w="6202" h="6202">
                <a:moveTo>
                  <a:pt x="5788" y="0"/>
                </a:moveTo>
                <a:lnTo>
                  <a:pt x="0" y="5788"/>
                </a:lnTo>
                <a:lnTo>
                  <a:pt x="0" y="6202"/>
                </a:lnTo>
                <a:lnTo>
                  <a:pt x="6202" y="0"/>
                </a:lnTo>
                <a:lnTo>
                  <a:pt x="5788" y="0"/>
                </a:lnTo>
                <a:close/>
              </a:path>
            </a:pathLst>
          </a:custGeom>
          <a:solidFill>
            <a:srgbClr val="221F5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0" y="0"/>
            <a:ext cx="2381400" cy="2381400"/>
          </a:xfrm>
          <a:custGeom>
            <a:avLst/>
            <a:gdLst/>
            <a:ahLst/>
            <a:cxnLst/>
            <a:rect l="0" t="0" r="r" b="b"/>
            <a:pathLst>
              <a:path w="6615" h="6615">
                <a:moveTo>
                  <a:pt x="6202" y="0"/>
                </a:moveTo>
                <a:lnTo>
                  <a:pt x="0" y="6202"/>
                </a:lnTo>
                <a:lnTo>
                  <a:pt x="0" y="6615"/>
                </a:lnTo>
                <a:lnTo>
                  <a:pt x="6615" y="0"/>
                </a:lnTo>
                <a:lnTo>
                  <a:pt x="6202" y="0"/>
                </a:lnTo>
                <a:close/>
              </a:path>
            </a:pathLst>
          </a:custGeom>
          <a:solidFill>
            <a:srgbClr val="221F5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0" y="0"/>
            <a:ext cx="2530080" cy="2530080"/>
          </a:xfrm>
          <a:custGeom>
            <a:avLst/>
            <a:gdLst/>
            <a:ahLst/>
            <a:cxnLst/>
            <a:rect l="0" t="0" r="r" b="b"/>
            <a:pathLst>
              <a:path w="7028" h="7028">
                <a:moveTo>
                  <a:pt x="6615" y="0"/>
                </a:moveTo>
                <a:lnTo>
                  <a:pt x="0" y="6615"/>
                </a:lnTo>
                <a:lnTo>
                  <a:pt x="0" y="7028"/>
                </a:lnTo>
                <a:lnTo>
                  <a:pt x="7028" y="0"/>
                </a:lnTo>
                <a:lnTo>
                  <a:pt x="6615" y="0"/>
                </a:lnTo>
                <a:close/>
              </a:path>
            </a:pathLst>
          </a:custGeom>
          <a:solidFill>
            <a:srgbClr val="221F5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0" y="0"/>
            <a:ext cx="2679120" cy="2679120"/>
          </a:xfrm>
          <a:custGeom>
            <a:avLst/>
            <a:gdLst/>
            <a:ahLst/>
            <a:cxnLst/>
            <a:rect l="0" t="0" r="r" b="b"/>
            <a:pathLst>
              <a:path w="7442" h="7442">
                <a:moveTo>
                  <a:pt x="7028" y="0"/>
                </a:moveTo>
                <a:lnTo>
                  <a:pt x="0" y="7028"/>
                </a:lnTo>
                <a:lnTo>
                  <a:pt x="0" y="7442"/>
                </a:lnTo>
                <a:lnTo>
                  <a:pt x="7442" y="0"/>
                </a:lnTo>
                <a:lnTo>
                  <a:pt x="7028" y="0"/>
                </a:lnTo>
                <a:close/>
              </a:path>
            </a:pathLst>
          </a:custGeom>
          <a:solidFill>
            <a:srgbClr val="221F5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0" y="0"/>
            <a:ext cx="2827800" cy="2827800"/>
          </a:xfrm>
          <a:custGeom>
            <a:avLst/>
            <a:gdLst/>
            <a:ahLst/>
            <a:cxnLst/>
            <a:rect l="0" t="0" r="r" b="b"/>
            <a:pathLst>
              <a:path w="7855" h="7855">
                <a:moveTo>
                  <a:pt x="7442" y="0"/>
                </a:moveTo>
                <a:lnTo>
                  <a:pt x="0" y="7442"/>
                </a:lnTo>
                <a:lnTo>
                  <a:pt x="0" y="7855"/>
                </a:lnTo>
                <a:lnTo>
                  <a:pt x="7855" y="0"/>
                </a:lnTo>
                <a:lnTo>
                  <a:pt x="7442" y="0"/>
                </a:lnTo>
                <a:close/>
              </a:path>
            </a:pathLst>
          </a:custGeom>
          <a:solidFill>
            <a:srgbClr val="232058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0" y="0"/>
            <a:ext cx="2976840" cy="2976840"/>
          </a:xfrm>
          <a:custGeom>
            <a:avLst/>
            <a:gdLst/>
            <a:ahLst/>
            <a:cxnLst/>
            <a:rect l="0" t="0" r="r" b="b"/>
            <a:pathLst>
              <a:path w="8269" h="8269">
                <a:moveTo>
                  <a:pt x="7855" y="0"/>
                </a:moveTo>
                <a:lnTo>
                  <a:pt x="0" y="7855"/>
                </a:lnTo>
                <a:lnTo>
                  <a:pt x="0" y="8269"/>
                </a:lnTo>
                <a:lnTo>
                  <a:pt x="8269" y="0"/>
                </a:lnTo>
                <a:lnTo>
                  <a:pt x="7855" y="0"/>
                </a:lnTo>
                <a:close/>
              </a:path>
            </a:pathLst>
          </a:custGeom>
          <a:solidFill>
            <a:srgbClr val="23205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0" y="0"/>
            <a:ext cx="3125520" cy="3125520"/>
          </a:xfrm>
          <a:custGeom>
            <a:avLst/>
            <a:gdLst/>
            <a:ahLst/>
            <a:cxnLst/>
            <a:rect l="0" t="0" r="r" b="b"/>
            <a:pathLst>
              <a:path w="8682" h="8682">
                <a:moveTo>
                  <a:pt x="8269" y="0"/>
                </a:moveTo>
                <a:lnTo>
                  <a:pt x="0" y="8269"/>
                </a:lnTo>
                <a:lnTo>
                  <a:pt x="0" y="8682"/>
                </a:lnTo>
                <a:lnTo>
                  <a:pt x="8682" y="0"/>
                </a:lnTo>
                <a:lnTo>
                  <a:pt x="8269" y="0"/>
                </a:lnTo>
                <a:close/>
              </a:path>
            </a:pathLst>
          </a:custGeom>
          <a:solidFill>
            <a:srgbClr val="23205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0" y="0"/>
            <a:ext cx="3274560" cy="3274560"/>
          </a:xfrm>
          <a:custGeom>
            <a:avLst/>
            <a:gdLst/>
            <a:ahLst/>
            <a:cxnLst/>
            <a:rect l="0" t="0" r="r" b="b"/>
            <a:pathLst>
              <a:path w="9096" h="9096">
                <a:moveTo>
                  <a:pt x="8682" y="0"/>
                </a:moveTo>
                <a:lnTo>
                  <a:pt x="0" y="8682"/>
                </a:lnTo>
                <a:lnTo>
                  <a:pt x="0" y="9096"/>
                </a:lnTo>
                <a:lnTo>
                  <a:pt x="9096" y="0"/>
                </a:lnTo>
                <a:lnTo>
                  <a:pt x="8682" y="0"/>
                </a:lnTo>
                <a:close/>
              </a:path>
            </a:pathLst>
          </a:custGeom>
          <a:solidFill>
            <a:srgbClr val="23205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0" y="0"/>
            <a:ext cx="3423240" cy="3423240"/>
          </a:xfrm>
          <a:custGeom>
            <a:avLst/>
            <a:gdLst/>
            <a:ahLst/>
            <a:cxnLst/>
            <a:rect l="0" t="0" r="r" b="b"/>
            <a:pathLst>
              <a:path w="9509" h="9509">
                <a:moveTo>
                  <a:pt x="9096" y="0"/>
                </a:moveTo>
                <a:lnTo>
                  <a:pt x="0" y="9096"/>
                </a:lnTo>
                <a:lnTo>
                  <a:pt x="0" y="9509"/>
                </a:lnTo>
                <a:lnTo>
                  <a:pt x="9509" y="0"/>
                </a:lnTo>
                <a:lnTo>
                  <a:pt x="9096" y="0"/>
                </a:lnTo>
                <a:close/>
              </a:path>
            </a:pathLst>
          </a:custGeom>
          <a:solidFill>
            <a:srgbClr val="24215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0" y="0"/>
            <a:ext cx="3571920" cy="3571920"/>
          </a:xfrm>
          <a:custGeom>
            <a:avLst/>
            <a:gdLst/>
            <a:ahLst/>
            <a:cxnLst/>
            <a:rect l="0" t="0" r="r" b="b"/>
            <a:pathLst>
              <a:path w="9922" h="9922">
                <a:moveTo>
                  <a:pt x="9509" y="0"/>
                </a:moveTo>
                <a:lnTo>
                  <a:pt x="0" y="9509"/>
                </a:lnTo>
                <a:lnTo>
                  <a:pt x="0" y="9922"/>
                </a:lnTo>
                <a:lnTo>
                  <a:pt x="9922" y="0"/>
                </a:lnTo>
                <a:lnTo>
                  <a:pt x="9509" y="0"/>
                </a:lnTo>
                <a:close/>
              </a:path>
            </a:pathLst>
          </a:custGeom>
          <a:solidFill>
            <a:srgbClr val="24215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0" y="0"/>
            <a:ext cx="3720960" cy="3720960"/>
          </a:xfrm>
          <a:custGeom>
            <a:avLst/>
            <a:gdLst/>
            <a:ahLst/>
            <a:cxnLst/>
            <a:rect l="0" t="0" r="r" b="b"/>
            <a:pathLst>
              <a:path w="10336" h="10336">
                <a:moveTo>
                  <a:pt x="9922" y="0"/>
                </a:moveTo>
                <a:lnTo>
                  <a:pt x="0" y="9922"/>
                </a:lnTo>
                <a:lnTo>
                  <a:pt x="0" y="10336"/>
                </a:lnTo>
                <a:lnTo>
                  <a:pt x="10336" y="0"/>
                </a:lnTo>
                <a:lnTo>
                  <a:pt x="9922" y="0"/>
                </a:lnTo>
                <a:close/>
              </a:path>
            </a:pathLst>
          </a:custGeom>
          <a:solidFill>
            <a:srgbClr val="24215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0" y="0"/>
            <a:ext cx="3869640" cy="3869640"/>
          </a:xfrm>
          <a:custGeom>
            <a:avLst/>
            <a:gdLst/>
            <a:ahLst/>
            <a:cxnLst/>
            <a:rect l="0" t="0" r="r" b="b"/>
            <a:pathLst>
              <a:path w="10749" h="10749">
                <a:moveTo>
                  <a:pt x="10336" y="0"/>
                </a:moveTo>
                <a:lnTo>
                  <a:pt x="0" y="10336"/>
                </a:lnTo>
                <a:lnTo>
                  <a:pt x="0" y="10749"/>
                </a:lnTo>
                <a:lnTo>
                  <a:pt x="10749" y="0"/>
                </a:lnTo>
                <a:lnTo>
                  <a:pt x="10336" y="0"/>
                </a:lnTo>
                <a:close/>
              </a:path>
            </a:pathLst>
          </a:custGeom>
          <a:solidFill>
            <a:srgbClr val="24215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0" y="0"/>
            <a:ext cx="4018680" cy="4018680"/>
          </a:xfrm>
          <a:custGeom>
            <a:avLst/>
            <a:gdLst/>
            <a:ahLst/>
            <a:cxnLst/>
            <a:rect l="0" t="0" r="r" b="b"/>
            <a:pathLst>
              <a:path w="11163" h="11163">
                <a:moveTo>
                  <a:pt x="10749" y="0"/>
                </a:moveTo>
                <a:lnTo>
                  <a:pt x="0" y="10749"/>
                </a:lnTo>
                <a:lnTo>
                  <a:pt x="0" y="11163"/>
                </a:lnTo>
                <a:lnTo>
                  <a:pt x="11163" y="0"/>
                </a:lnTo>
                <a:lnTo>
                  <a:pt x="10749" y="0"/>
                </a:lnTo>
                <a:close/>
              </a:path>
            </a:pathLst>
          </a:custGeom>
          <a:solidFill>
            <a:srgbClr val="25225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0" y="0"/>
            <a:ext cx="4167360" cy="4167360"/>
          </a:xfrm>
          <a:custGeom>
            <a:avLst/>
            <a:gdLst/>
            <a:ahLst/>
            <a:cxnLst/>
            <a:rect l="0" t="0" r="r" b="b"/>
            <a:pathLst>
              <a:path w="11576" h="11576">
                <a:moveTo>
                  <a:pt x="11163" y="0"/>
                </a:moveTo>
                <a:lnTo>
                  <a:pt x="0" y="11163"/>
                </a:lnTo>
                <a:lnTo>
                  <a:pt x="0" y="11576"/>
                </a:lnTo>
                <a:lnTo>
                  <a:pt x="11576" y="0"/>
                </a:lnTo>
                <a:lnTo>
                  <a:pt x="11163" y="0"/>
                </a:lnTo>
                <a:close/>
              </a:path>
            </a:pathLst>
          </a:custGeom>
          <a:solidFill>
            <a:srgbClr val="25225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0" y="0"/>
            <a:ext cx="4316040" cy="4316040"/>
          </a:xfrm>
          <a:custGeom>
            <a:avLst/>
            <a:gdLst/>
            <a:ahLst/>
            <a:cxnLst/>
            <a:rect l="0" t="0" r="r" b="b"/>
            <a:pathLst>
              <a:path w="11989" h="11989">
                <a:moveTo>
                  <a:pt x="11576" y="0"/>
                </a:moveTo>
                <a:lnTo>
                  <a:pt x="0" y="11576"/>
                </a:lnTo>
                <a:lnTo>
                  <a:pt x="0" y="11989"/>
                </a:lnTo>
                <a:lnTo>
                  <a:pt x="11989" y="0"/>
                </a:lnTo>
                <a:lnTo>
                  <a:pt x="11576" y="0"/>
                </a:lnTo>
                <a:close/>
              </a:path>
            </a:pathLst>
          </a:custGeom>
          <a:solidFill>
            <a:srgbClr val="25225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0" y="0"/>
            <a:ext cx="4465080" cy="4465080"/>
          </a:xfrm>
          <a:custGeom>
            <a:avLst/>
            <a:gdLst/>
            <a:ahLst/>
            <a:cxnLst/>
            <a:rect l="0" t="0" r="r" b="b"/>
            <a:pathLst>
              <a:path w="12403" h="12403">
                <a:moveTo>
                  <a:pt x="11989" y="0"/>
                </a:moveTo>
                <a:lnTo>
                  <a:pt x="0" y="11989"/>
                </a:lnTo>
                <a:lnTo>
                  <a:pt x="0" y="12403"/>
                </a:lnTo>
                <a:lnTo>
                  <a:pt x="12403" y="0"/>
                </a:lnTo>
                <a:lnTo>
                  <a:pt x="11989" y="0"/>
                </a:lnTo>
                <a:close/>
              </a:path>
            </a:pathLst>
          </a:custGeom>
          <a:solidFill>
            <a:srgbClr val="25226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0" y="0"/>
            <a:ext cx="4613760" cy="4613760"/>
          </a:xfrm>
          <a:custGeom>
            <a:avLst/>
            <a:gdLst/>
            <a:ahLst/>
            <a:cxnLst/>
            <a:rect l="0" t="0" r="r" b="b"/>
            <a:pathLst>
              <a:path w="12816" h="12816">
                <a:moveTo>
                  <a:pt x="12403" y="0"/>
                </a:moveTo>
                <a:lnTo>
                  <a:pt x="0" y="12403"/>
                </a:lnTo>
                <a:lnTo>
                  <a:pt x="0" y="12816"/>
                </a:lnTo>
                <a:lnTo>
                  <a:pt x="12816" y="0"/>
                </a:lnTo>
                <a:lnTo>
                  <a:pt x="12403" y="0"/>
                </a:lnTo>
                <a:close/>
              </a:path>
            </a:pathLst>
          </a:custGeom>
          <a:solidFill>
            <a:srgbClr val="26236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0" y="0"/>
            <a:ext cx="4762800" cy="4762800"/>
          </a:xfrm>
          <a:custGeom>
            <a:avLst/>
            <a:gdLst/>
            <a:ahLst/>
            <a:cxnLst/>
            <a:rect l="0" t="0" r="r" b="b"/>
            <a:pathLst>
              <a:path w="13230" h="13230">
                <a:moveTo>
                  <a:pt x="12816" y="0"/>
                </a:moveTo>
                <a:lnTo>
                  <a:pt x="0" y="12816"/>
                </a:lnTo>
                <a:lnTo>
                  <a:pt x="0" y="13230"/>
                </a:lnTo>
                <a:lnTo>
                  <a:pt x="13230" y="0"/>
                </a:lnTo>
                <a:lnTo>
                  <a:pt x="12816" y="0"/>
                </a:lnTo>
                <a:close/>
              </a:path>
            </a:pathLst>
          </a:custGeom>
          <a:solidFill>
            <a:srgbClr val="26236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0" y="0"/>
            <a:ext cx="4911480" cy="4911480"/>
          </a:xfrm>
          <a:custGeom>
            <a:avLst/>
            <a:gdLst/>
            <a:ahLst/>
            <a:cxnLst/>
            <a:rect l="0" t="0" r="r" b="b"/>
            <a:pathLst>
              <a:path w="13643" h="13643">
                <a:moveTo>
                  <a:pt x="13230" y="0"/>
                </a:moveTo>
                <a:lnTo>
                  <a:pt x="0" y="13230"/>
                </a:lnTo>
                <a:lnTo>
                  <a:pt x="0" y="13643"/>
                </a:lnTo>
                <a:lnTo>
                  <a:pt x="13643" y="0"/>
                </a:lnTo>
                <a:lnTo>
                  <a:pt x="13230" y="0"/>
                </a:lnTo>
                <a:close/>
              </a:path>
            </a:pathLst>
          </a:custGeom>
          <a:solidFill>
            <a:srgbClr val="26236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0" y="0"/>
            <a:ext cx="5060160" cy="5060160"/>
          </a:xfrm>
          <a:custGeom>
            <a:avLst/>
            <a:gdLst/>
            <a:ahLst/>
            <a:cxnLst/>
            <a:rect l="0" t="0" r="r" b="b"/>
            <a:pathLst>
              <a:path w="14056" h="14056">
                <a:moveTo>
                  <a:pt x="13643" y="0"/>
                </a:moveTo>
                <a:lnTo>
                  <a:pt x="0" y="13643"/>
                </a:lnTo>
                <a:lnTo>
                  <a:pt x="0" y="14056"/>
                </a:lnTo>
                <a:lnTo>
                  <a:pt x="14056" y="0"/>
                </a:lnTo>
                <a:lnTo>
                  <a:pt x="13643" y="0"/>
                </a:lnTo>
                <a:close/>
              </a:path>
            </a:pathLst>
          </a:custGeom>
          <a:solidFill>
            <a:srgbClr val="26236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0" y="0"/>
            <a:ext cx="5209200" cy="5209200"/>
          </a:xfrm>
          <a:custGeom>
            <a:avLst/>
            <a:gdLst/>
            <a:ahLst/>
            <a:cxnLst/>
            <a:rect l="0" t="0" r="r" b="b"/>
            <a:pathLst>
              <a:path w="14470" h="14470">
                <a:moveTo>
                  <a:pt x="14056" y="0"/>
                </a:moveTo>
                <a:lnTo>
                  <a:pt x="0" y="14056"/>
                </a:lnTo>
                <a:lnTo>
                  <a:pt x="0" y="14470"/>
                </a:lnTo>
                <a:lnTo>
                  <a:pt x="14470" y="0"/>
                </a:lnTo>
                <a:lnTo>
                  <a:pt x="14056" y="0"/>
                </a:lnTo>
                <a:close/>
              </a:path>
            </a:pathLst>
          </a:custGeom>
          <a:solidFill>
            <a:srgbClr val="27246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0" y="0"/>
            <a:ext cx="5357880" cy="5357880"/>
          </a:xfrm>
          <a:custGeom>
            <a:avLst/>
            <a:gdLst/>
            <a:ahLst/>
            <a:cxnLst/>
            <a:rect l="0" t="0" r="r" b="b"/>
            <a:pathLst>
              <a:path w="14883" h="14883">
                <a:moveTo>
                  <a:pt x="14470" y="0"/>
                </a:moveTo>
                <a:lnTo>
                  <a:pt x="0" y="14470"/>
                </a:lnTo>
                <a:lnTo>
                  <a:pt x="0" y="14883"/>
                </a:lnTo>
                <a:lnTo>
                  <a:pt x="14883" y="0"/>
                </a:lnTo>
                <a:lnTo>
                  <a:pt x="14470" y="0"/>
                </a:lnTo>
                <a:close/>
              </a:path>
            </a:pathLst>
          </a:custGeom>
          <a:solidFill>
            <a:srgbClr val="27246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0" y="0"/>
            <a:ext cx="5506920" cy="5506920"/>
          </a:xfrm>
          <a:custGeom>
            <a:avLst/>
            <a:gdLst/>
            <a:ahLst/>
            <a:cxnLst/>
            <a:rect l="0" t="0" r="r" b="b"/>
            <a:pathLst>
              <a:path w="15297" h="15297">
                <a:moveTo>
                  <a:pt x="14883" y="0"/>
                </a:moveTo>
                <a:lnTo>
                  <a:pt x="0" y="14883"/>
                </a:lnTo>
                <a:lnTo>
                  <a:pt x="0" y="15297"/>
                </a:lnTo>
                <a:lnTo>
                  <a:pt x="15297" y="0"/>
                </a:lnTo>
                <a:lnTo>
                  <a:pt x="14883" y="0"/>
                </a:lnTo>
                <a:close/>
              </a:path>
            </a:pathLst>
          </a:custGeom>
          <a:solidFill>
            <a:srgbClr val="27246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0" y="0"/>
            <a:ext cx="5655600" cy="5655600"/>
          </a:xfrm>
          <a:custGeom>
            <a:avLst/>
            <a:gdLst/>
            <a:ahLst/>
            <a:cxnLst/>
            <a:rect l="0" t="0" r="r" b="b"/>
            <a:pathLst>
              <a:path w="15710" h="15710">
                <a:moveTo>
                  <a:pt x="15297" y="0"/>
                </a:moveTo>
                <a:lnTo>
                  <a:pt x="0" y="15297"/>
                </a:lnTo>
                <a:lnTo>
                  <a:pt x="0" y="15710"/>
                </a:lnTo>
                <a:lnTo>
                  <a:pt x="15710" y="0"/>
                </a:lnTo>
                <a:lnTo>
                  <a:pt x="15297" y="0"/>
                </a:lnTo>
                <a:close/>
              </a:path>
            </a:pathLst>
          </a:custGeom>
          <a:solidFill>
            <a:srgbClr val="27246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0" y="0"/>
            <a:ext cx="5804640" cy="5804640"/>
          </a:xfrm>
          <a:custGeom>
            <a:avLst/>
            <a:gdLst/>
            <a:ahLst/>
            <a:cxnLst/>
            <a:rect l="0" t="0" r="r" b="b"/>
            <a:pathLst>
              <a:path w="16124" h="16124">
                <a:moveTo>
                  <a:pt x="15710" y="0"/>
                </a:moveTo>
                <a:lnTo>
                  <a:pt x="0" y="15710"/>
                </a:lnTo>
                <a:lnTo>
                  <a:pt x="0" y="16124"/>
                </a:lnTo>
                <a:lnTo>
                  <a:pt x="16124" y="0"/>
                </a:lnTo>
                <a:lnTo>
                  <a:pt x="15710" y="0"/>
                </a:lnTo>
                <a:close/>
              </a:path>
            </a:pathLst>
          </a:custGeom>
          <a:solidFill>
            <a:srgbClr val="28246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0" y="0"/>
            <a:ext cx="5953320" cy="5953320"/>
          </a:xfrm>
          <a:custGeom>
            <a:avLst/>
            <a:gdLst/>
            <a:ahLst/>
            <a:cxnLst/>
            <a:rect l="0" t="0" r="r" b="b"/>
            <a:pathLst>
              <a:path w="16537" h="16537">
                <a:moveTo>
                  <a:pt x="16124" y="0"/>
                </a:moveTo>
                <a:lnTo>
                  <a:pt x="0" y="16124"/>
                </a:lnTo>
                <a:lnTo>
                  <a:pt x="0" y="16537"/>
                </a:lnTo>
                <a:lnTo>
                  <a:pt x="16537" y="0"/>
                </a:lnTo>
                <a:lnTo>
                  <a:pt x="16124" y="0"/>
                </a:lnTo>
                <a:close/>
              </a:path>
            </a:pathLst>
          </a:custGeom>
          <a:solidFill>
            <a:srgbClr val="28256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0" y="0"/>
            <a:ext cx="6102000" cy="6102000"/>
          </a:xfrm>
          <a:custGeom>
            <a:avLst/>
            <a:gdLst/>
            <a:ahLst/>
            <a:cxnLst/>
            <a:rect l="0" t="0" r="r" b="b"/>
            <a:pathLst>
              <a:path w="16950" h="16950">
                <a:moveTo>
                  <a:pt x="16537" y="0"/>
                </a:moveTo>
                <a:lnTo>
                  <a:pt x="0" y="16537"/>
                </a:lnTo>
                <a:lnTo>
                  <a:pt x="0" y="16950"/>
                </a:lnTo>
                <a:lnTo>
                  <a:pt x="16950" y="0"/>
                </a:lnTo>
                <a:lnTo>
                  <a:pt x="16537" y="0"/>
                </a:lnTo>
                <a:close/>
              </a:path>
            </a:pathLst>
          </a:custGeom>
          <a:solidFill>
            <a:srgbClr val="28256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0" y="0"/>
            <a:ext cx="6251040" cy="6251040"/>
          </a:xfrm>
          <a:custGeom>
            <a:avLst/>
            <a:gdLst/>
            <a:ahLst/>
            <a:cxnLst/>
            <a:rect l="0" t="0" r="r" b="b"/>
            <a:pathLst>
              <a:path w="17364" h="17364">
                <a:moveTo>
                  <a:pt x="16950" y="0"/>
                </a:moveTo>
                <a:lnTo>
                  <a:pt x="0" y="16950"/>
                </a:lnTo>
                <a:lnTo>
                  <a:pt x="0" y="17364"/>
                </a:lnTo>
                <a:lnTo>
                  <a:pt x="17364" y="0"/>
                </a:lnTo>
                <a:lnTo>
                  <a:pt x="16950" y="0"/>
                </a:lnTo>
                <a:close/>
              </a:path>
            </a:pathLst>
          </a:custGeom>
          <a:solidFill>
            <a:srgbClr val="282568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6399720" cy="6399720"/>
          </a:xfrm>
          <a:custGeom>
            <a:avLst/>
            <a:gdLst/>
            <a:ahLst/>
            <a:cxnLst/>
            <a:rect l="0" t="0" r="r" b="b"/>
            <a:pathLst>
              <a:path w="17777" h="17777">
                <a:moveTo>
                  <a:pt x="17364" y="0"/>
                </a:moveTo>
                <a:lnTo>
                  <a:pt x="0" y="17364"/>
                </a:lnTo>
                <a:lnTo>
                  <a:pt x="0" y="17777"/>
                </a:lnTo>
                <a:lnTo>
                  <a:pt x="17777" y="0"/>
                </a:lnTo>
                <a:lnTo>
                  <a:pt x="17364" y="0"/>
                </a:lnTo>
                <a:close/>
              </a:path>
            </a:pathLst>
          </a:custGeom>
          <a:solidFill>
            <a:srgbClr val="29256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0" y="0"/>
            <a:ext cx="6548760" cy="6548760"/>
          </a:xfrm>
          <a:custGeom>
            <a:avLst/>
            <a:gdLst/>
            <a:ahLst/>
            <a:cxnLst/>
            <a:rect l="0" t="0" r="r" b="b"/>
            <a:pathLst>
              <a:path w="18191" h="18191">
                <a:moveTo>
                  <a:pt x="17777" y="0"/>
                </a:moveTo>
                <a:lnTo>
                  <a:pt x="0" y="17777"/>
                </a:lnTo>
                <a:lnTo>
                  <a:pt x="0" y="18191"/>
                </a:lnTo>
                <a:lnTo>
                  <a:pt x="18191" y="0"/>
                </a:lnTo>
                <a:lnTo>
                  <a:pt x="17777" y="0"/>
                </a:lnTo>
                <a:close/>
              </a:path>
            </a:pathLst>
          </a:custGeom>
          <a:solidFill>
            <a:srgbClr val="29266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0" name="Freeform 49"/>
          <p:cNvSpPr/>
          <p:nvPr/>
        </p:nvSpPr>
        <p:spPr>
          <a:xfrm>
            <a:off x="0" y="0"/>
            <a:ext cx="6697440" cy="6697440"/>
          </a:xfrm>
          <a:custGeom>
            <a:avLst/>
            <a:gdLst/>
            <a:ahLst/>
            <a:cxnLst/>
            <a:rect l="0" t="0" r="r" b="b"/>
            <a:pathLst>
              <a:path w="18604" h="18604">
                <a:moveTo>
                  <a:pt x="18191" y="0"/>
                </a:moveTo>
                <a:lnTo>
                  <a:pt x="0" y="18191"/>
                </a:lnTo>
                <a:lnTo>
                  <a:pt x="0" y="18604"/>
                </a:lnTo>
                <a:lnTo>
                  <a:pt x="18604" y="0"/>
                </a:lnTo>
                <a:lnTo>
                  <a:pt x="18191" y="0"/>
                </a:lnTo>
                <a:close/>
              </a:path>
            </a:pathLst>
          </a:custGeom>
          <a:solidFill>
            <a:srgbClr val="29266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1" name="Freeform 50"/>
          <p:cNvSpPr/>
          <p:nvPr/>
        </p:nvSpPr>
        <p:spPr>
          <a:xfrm>
            <a:off x="0" y="0"/>
            <a:ext cx="6846120" cy="6846120"/>
          </a:xfrm>
          <a:custGeom>
            <a:avLst/>
            <a:gdLst/>
            <a:ahLst/>
            <a:cxnLst/>
            <a:rect l="0" t="0" r="r" b="b"/>
            <a:pathLst>
              <a:path w="19017" h="19017">
                <a:moveTo>
                  <a:pt x="18604" y="0"/>
                </a:moveTo>
                <a:lnTo>
                  <a:pt x="0" y="18604"/>
                </a:lnTo>
                <a:lnTo>
                  <a:pt x="0" y="19017"/>
                </a:lnTo>
                <a:lnTo>
                  <a:pt x="19017" y="0"/>
                </a:lnTo>
                <a:lnTo>
                  <a:pt x="18604" y="0"/>
                </a:lnTo>
                <a:close/>
              </a:path>
            </a:pathLst>
          </a:custGeom>
          <a:solidFill>
            <a:srgbClr val="29266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0" y="0"/>
            <a:ext cx="6858000" cy="6858000"/>
          </a:xfrm>
          <a:custGeom>
            <a:avLst/>
            <a:gdLst/>
            <a:ahLst/>
            <a:cxnLst/>
            <a:rect l="0" t="0" r="r" b="b"/>
            <a:pathLst>
              <a:path w="19050" h="19050">
                <a:moveTo>
                  <a:pt x="19017" y="0"/>
                </a:moveTo>
                <a:lnTo>
                  <a:pt x="0" y="19017"/>
                </a:lnTo>
                <a:lnTo>
                  <a:pt x="0" y="19050"/>
                </a:lnTo>
                <a:lnTo>
                  <a:pt x="19050" y="0"/>
                </a:lnTo>
                <a:lnTo>
                  <a:pt x="19017" y="0"/>
                </a:lnTo>
                <a:close/>
              </a:path>
            </a:pathLst>
          </a:custGeom>
          <a:solidFill>
            <a:srgbClr val="2A266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0" y="0"/>
            <a:ext cx="6995160" cy="6858000"/>
          </a:xfrm>
          <a:custGeom>
            <a:avLst/>
            <a:gdLst/>
            <a:ahLst/>
            <a:cxnLst/>
            <a:rect l="0" t="0" r="r" b="b"/>
            <a:pathLst>
              <a:path w="19431" h="19050">
                <a:moveTo>
                  <a:pt x="19050" y="0"/>
                </a:moveTo>
                <a:lnTo>
                  <a:pt x="0" y="19050"/>
                </a:lnTo>
                <a:lnTo>
                  <a:pt x="380" y="19050"/>
                </a:lnTo>
                <a:lnTo>
                  <a:pt x="19431" y="0"/>
                </a:lnTo>
                <a:lnTo>
                  <a:pt x="19050" y="0"/>
                </a:lnTo>
                <a:close/>
              </a:path>
            </a:pathLst>
          </a:custGeom>
          <a:solidFill>
            <a:srgbClr val="2A276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4" name="Freeform 53"/>
          <p:cNvSpPr/>
          <p:nvPr/>
        </p:nvSpPr>
        <p:spPr>
          <a:xfrm>
            <a:off x="13680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A276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5" name="Freeform 54"/>
          <p:cNvSpPr/>
          <p:nvPr/>
        </p:nvSpPr>
        <p:spPr>
          <a:xfrm>
            <a:off x="28548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A276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43452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A276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7" name="Freeform 56"/>
          <p:cNvSpPr/>
          <p:nvPr/>
        </p:nvSpPr>
        <p:spPr>
          <a:xfrm>
            <a:off x="58320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A276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8" name="Freeform 57"/>
          <p:cNvSpPr/>
          <p:nvPr/>
        </p:nvSpPr>
        <p:spPr>
          <a:xfrm>
            <a:off x="73188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B286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88092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B287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0" name="Freeform 59"/>
          <p:cNvSpPr/>
          <p:nvPr/>
        </p:nvSpPr>
        <p:spPr>
          <a:xfrm>
            <a:off x="102960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B287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1" name="Freeform 60"/>
          <p:cNvSpPr/>
          <p:nvPr/>
        </p:nvSpPr>
        <p:spPr>
          <a:xfrm>
            <a:off x="117864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B287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2" name="Freeform 61"/>
          <p:cNvSpPr/>
          <p:nvPr/>
        </p:nvSpPr>
        <p:spPr>
          <a:xfrm>
            <a:off x="132732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C297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3" name="Freeform 62"/>
          <p:cNvSpPr/>
          <p:nvPr/>
        </p:nvSpPr>
        <p:spPr>
          <a:xfrm>
            <a:off x="147636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C297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4" name="Freeform 63"/>
          <p:cNvSpPr/>
          <p:nvPr/>
        </p:nvSpPr>
        <p:spPr>
          <a:xfrm>
            <a:off x="162504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C297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5" name="Freeform 64"/>
          <p:cNvSpPr/>
          <p:nvPr/>
        </p:nvSpPr>
        <p:spPr>
          <a:xfrm>
            <a:off x="177372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C297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6" name="Freeform 65"/>
          <p:cNvSpPr/>
          <p:nvPr/>
        </p:nvSpPr>
        <p:spPr>
          <a:xfrm>
            <a:off x="192276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D2A7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7" name="Freeform 66"/>
          <p:cNvSpPr/>
          <p:nvPr/>
        </p:nvSpPr>
        <p:spPr>
          <a:xfrm>
            <a:off x="207144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D2A7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8" name="Freeform 67"/>
          <p:cNvSpPr/>
          <p:nvPr/>
        </p:nvSpPr>
        <p:spPr>
          <a:xfrm>
            <a:off x="222048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D2A7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9" name="Freeform 68"/>
          <p:cNvSpPr/>
          <p:nvPr/>
        </p:nvSpPr>
        <p:spPr>
          <a:xfrm>
            <a:off x="236916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D2A7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0" name="Freeform 69"/>
          <p:cNvSpPr/>
          <p:nvPr/>
        </p:nvSpPr>
        <p:spPr>
          <a:xfrm>
            <a:off x="251784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E2B78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66688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E2B78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2" name="Freeform 71"/>
          <p:cNvSpPr/>
          <p:nvPr/>
        </p:nvSpPr>
        <p:spPr>
          <a:xfrm>
            <a:off x="281556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E2B7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96460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E2B7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4" name="Freeform 73"/>
          <p:cNvSpPr/>
          <p:nvPr/>
        </p:nvSpPr>
        <p:spPr>
          <a:xfrm>
            <a:off x="311328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F2C7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5" name="Freeform 74"/>
          <p:cNvSpPr/>
          <p:nvPr/>
        </p:nvSpPr>
        <p:spPr>
          <a:xfrm>
            <a:off x="326196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F2C7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6" name="Freeform 75"/>
          <p:cNvSpPr/>
          <p:nvPr/>
        </p:nvSpPr>
        <p:spPr>
          <a:xfrm>
            <a:off x="341100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F2C7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7" name="Freeform 76"/>
          <p:cNvSpPr/>
          <p:nvPr/>
        </p:nvSpPr>
        <p:spPr>
          <a:xfrm>
            <a:off x="355968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0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0" y="0"/>
                </a:lnTo>
                <a:close/>
              </a:path>
            </a:pathLst>
          </a:custGeom>
          <a:solidFill>
            <a:srgbClr val="2F2C7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8" name="Freeform 77"/>
          <p:cNvSpPr/>
          <p:nvPr/>
        </p:nvSpPr>
        <p:spPr>
          <a:xfrm>
            <a:off x="370872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02D7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79" name="Freeform 78"/>
          <p:cNvSpPr/>
          <p:nvPr/>
        </p:nvSpPr>
        <p:spPr>
          <a:xfrm>
            <a:off x="385740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02D7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0" name="Freeform 79"/>
          <p:cNvSpPr/>
          <p:nvPr/>
        </p:nvSpPr>
        <p:spPr>
          <a:xfrm>
            <a:off x="400644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02D7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415512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02D7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430380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12E8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3" name="Freeform 82"/>
          <p:cNvSpPr/>
          <p:nvPr/>
        </p:nvSpPr>
        <p:spPr>
          <a:xfrm>
            <a:off x="445284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12E8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4" name="Freeform 83"/>
          <p:cNvSpPr/>
          <p:nvPr/>
        </p:nvSpPr>
        <p:spPr>
          <a:xfrm>
            <a:off x="460152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12E8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5" name="Freeform 84"/>
          <p:cNvSpPr/>
          <p:nvPr/>
        </p:nvSpPr>
        <p:spPr>
          <a:xfrm>
            <a:off x="475056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22D8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6" name="Freeform 85"/>
          <p:cNvSpPr/>
          <p:nvPr/>
        </p:nvSpPr>
        <p:spPr>
          <a:xfrm>
            <a:off x="489924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22D8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7" name="Freeform 86"/>
          <p:cNvSpPr/>
          <p:nvPr/>
        </p:nvSpPr>
        <p:spPr>
          <a:xfrm>
            <a:off x="504792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32D8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8" name="Freeform 87"/>
          <p:cNvSpPr/>
          <p:nvPr/>
        </p:nvSpPr>
        <p:spPr>
          <a:xfrm>
            <a:off x="5196960" y="0"/>
            <a:ext cx="6995160" cy="6858000"/>
          </a:xfrm>
          <a:custGeom>
            <a:avLst/>
            <a:gdLst/>
            <a:ahLst/>
            <a:cxnLst/>
            <a:rect l="0" t="0" r="r" b="b"/>
            <a:pathLst>
              <a:path w="19431" h="19050">
                <a:moveTo>
                  <a:pt x="19051" y="0"/>
                </a:moveTo>
                <a:lnTo>
                  <a:pt x="0" y="19050"/>
                </a:lnTo>
                <a:lnTo>
                  <a:pt x="380" y="19050"/>
                </a:lnTo>
                <a:lnTo>
                  <a:pt x="19431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32C8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9" name="Freeform 88"/>
          <p:cNvSpPr/>
          <p:nvPr/>
        </p:nvSpPr>
        <p:spPr>
          <a:xfrm>
            <a:off x="5333760" y="0"/>
            <a:ext cx="6858360" cy="6858000"/>
          </a:xfrm>
          <a:custGeom>
            <a:avLst/>
            <a:gdLst/>
            <a:ahLst/>
            <a:cxnLst/>
            <a:rect l="0" t="0" r="r" b="b"/>
            <a:pathLst>
              <a:path w="19051" h="19050">
                <a:moveTo>
                  <a:pt x="19051" y="0"/>
                </a:moveTo>
                <a:lnTo>
                  <a:pt x="0" y="19050"/>
                </a:lnTo>
                <a:lnTo>
                  <a:pt x="33" y="19050"/>
                </a:lnTo>
                <a:lnTo>
                  <a:pt x="19051" y="33"/>
                </a:lnTo>
                <a:lnTo>
                  <a:pt x="19051" y="0"/>
                </a:lnTo>
                <a:close/>
              </a:path>
            </a:pathLst>
          </a:custGeom>
          <a:solidFill>
            <a:srgbClr val="342C8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0" name="Freeform 89"/>
          <p:cNvSpPr/>
          <p:nvPr/>
        </p:nvSpPr>
        <p:spPr>
          <a:xfrm>
            <a:off x="5345640" y="11880"/>
            <a:ext cx="6846480" cy="6846120"/>
          </a:xfrm>
          <a:custGeom>
            <a:avLst/>
            <a:gdLst/>
            <a:ahLst/>
            <a:cxnLst/>
            <a:rect l="0" t="0" r="r" b="b"/>
            <a:pathLst>
              <a:path w="19018" h="19017">
                <a:moveTo>
                  <a:pt x="19018" y="0"/>
                </a:moveTo>
                <a:lnTo>
                  <a:pt x="0" y="19017"/>
                </a:lnTo>
                <a:lnTo>
                  <a:pt x="414" y="19017"/>
                </a:lnTo>
                <a:lnTo>
                  <a:pt x="19018" y="413"/>
                </a:lnTo>
                <a:lnTo>
                  <a:pt x="19018" y="0"/>
                </a:lnTo>
                <a:close/>
              </a:path>
            </a:pathLst>
          </a:custGeom>
          <a:solidFill>
            <a:srgbClr val="342C8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1" name="Freeform 90"/>
          <p:cNvSpPr/>
          <p:nvPr/>
        </p:nvSpPr>
        <p:spPr>
          <a:xfrm>
            <a:off x="5494680" y="160560"/>
            <a:ext cx="6697440" cy="6697440"/>
          </a:xfrm>
          <a:custGeom>
            <a:avLst/>
            <a:gdLst/>
            <a:ahLst/>
            <a:cxnLst/>
            <a:rect l="0" t="0" r="r" b="b"/>
            <a:pathLst>
              <a:path w="18604" h="18604">
                <a:moveTo>
                  <a:pt x="18604" y="0"/>
                </a:moveTo>
                <a:lnTo>
                  <a:pt x="0" y="18604"/>
                </a:lnTo>
                <a:lnTo>
                  <a:pt x="413" y="18604"/>
                </a:lnTo>
                <a:lnTo>
                  <a:pt x="18604" y="413"/>
                </a:lnTo>
                <a:lnTo>
                  <a:pt x="18604" y="0"/>
                </a:lnTo>
                <a:close/>
              </a:path>
            </a:pathLst>
          </a:custGeom>
          <a:solidFill>
            <a:srgbClr val="342C8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2" name="Freeform 91"/>
          <p:cNvSpPr/>
          <p:nvPr/>
        </p:nvSpPr>
        <p:spPr>
          <a:xfrm>
            <a:off x="5643360" y="309240"/>
            <a:ext cx="6548760" cy="6548760"/>
          </a:xfrm>
          <a:custGeom>
            <a:avLst/>
            <a:gdLst/>
            <a:ahLst/>
            <a:cxnLst/>
            <a:rect l="0" t="0" r="r" b="b"/>
            <a:pathLst>
              <a:path w="18191" h="18191">
                <a:moveTo>
                  <a:pt x="18191" y="0"/>
                </a:moveTo>
                <a:lnTo>
                  <a:pt x="0" y="18191"/>
                </a:lnTo>
                <a:lnTo>
                  <a:pt x="413" y="18191"/>
                </a:lnTo>
                <a:lnTo>
                  <a:pt x="18191" y="414"/>
                </a:lnTo>
                <a:lnTo>
                  <a:pt x="18191" y="0"/>
                </a:lnTo>
                <a:close/>
              </a:path>
            </a:pathLst>
          </a:custGeom>
          <a:solidFill>
            <a:srgbClr val="352B8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3" name="Freeform 92"/>
          <p:cNvSpPr/>
          <p:nvPr/>
        </p:nvSpPr>
        <p:spPr>
          <a:xfrm>
            <a:off x="5792040" y="458280"/>
            <a:ext cx="6400080" cy="6399720"/>
          </a:xfrm>
          <a:custGeom>
            <a:avLst/>
            <a:gdLst/>
            <a:ahLst/>
            <a:cxnLst/>
            <a:rect l="0" t="0" r="r" b="b"/>
            <a:pathLst>
              <a:path w="17778" h="17777">
                <a:moveTo>
                  <a:pt x="17778" y="0"/>
                </a:moveTo>
                <a:lnTo>
                  <a:pt x="0" y="17777"/>
                </a:lnTo>
                <a:lnTo>
                  <a:pt x="414" y="17777"/>
                </a:lnTo>
                <a:lnTo>
                  <a:pt x="17778" y="413"/>
                </a:lnTo>
                <a:lnTo>
                  <a:pt x="17778" y="0"/>
                </a:lnTo>
                <a:close/>
              </a:path>
            </a:pathLst>
          </a:custGeom>
          <a:solidFill>
            <a:srgbClr val="362B8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4" name="Freeform 93"/>
          <p:cNvSpPr/>
          <p:nvPr/>
        </p:nvSpPr>
        <p:spPr>
          <a:xfrm>
            <a:off x="5941080" y="606960"/>
            <a:ext cx="6251040" cy="6251040"/>
          </a:xfrm>
          <a:custGeom>
            <a:avLst/>
            <a:gdLst/>
            <a:ahLst/>
            <a:cxnLst/>
            <a:rect l="0" t="0" r="r" b="b"/>
            <a:pathLst>
              <a:path w="17364" h="17364">
                <a:moveTo>
                  <a:pt x="17364" y="0"/>
                </a:moveTo>
                <a:lnTo>
                  <a:pt x="0" y="17364"/>
                </a:lnTo>
                <a:lnTo>
                  <a:pt x="413" y="17364"/>
                </a:lnTo>
                <a:lnTo>
                  <a:pt x="17364" y="414"/>
                </a:lnTo>
                <a:lnTo>
                  <a:pt x="17364" y="0"/>
                </a:lnTo>
                <a:close/>
              </a:path>
            </a:pathLst>
          </a:custGeom>
          <a:solidFill>
            <a:srgbClr val="362B8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5" name="Freeform 94"/>
          <p:cNvSpPr/>
          <p:nvPr/>
        </p:nvSpPr>
        <p:spPr>
          <a:xfrm>
            <a:off x="6089760" y="756000"/>
            <a:ext cx="6102360" cy="6102000"/>
          </a:xfrm>
          <a:custGeom>
            <a:avLst/>
            <a:gdLst/>
            <a:ahLst/>
            <a:cxnLst/>
            <a:rect l="0" t="0" r="r" b="b"/>
            <a:pathLst>
              <a:path w="16951" h="16950">
                <a:moveTo>
                  <a:pt x="16951" y="0"/>
                </a:moveTo>
                <a:lnTo>
                  <a:pt x="0" y="16950"/>
                </a:lnTo>
                <a:lnTo>
                  <a:pt x="414" y="16950"/>
                </a:lnTo>
                <a:lnTo>
                  <a:pt x="16951" y="413"/>
                </a:lnTo>
                <a:lnTo>
                  <a:pt x="16951" y="0"/>
                </a:lnTo>
                <a:close/>
              </a:path>
            </a:pathLst>
          </a:custGeom>
          <a:solidFill>
            <a:srgbClr val="372A8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6" name="Freeform 95"/>
          <p:cNvSpPr/>
          <p:nvPr/>
        </p:nvSpPr>
        <p:spPr>
          <a:xfrm>
            <a:off x="6238800" y="904680"/>
            <a:ext cx="5953320" cy="5953320"/>
          </a:xfrm>
          <a:custGeom>
            <a:avLst/>
            <a:gdLst/>
            <a:ahLst/>
            <a:cxnLst/>
            <a:rect l="0" t="0" r="r" b="b"/>
            <a:pathLst>
              <a:path w="16537" h="16537">
                <a:moveTo>
                  <a:pt x="16537" y="0"/>
                </a:moveTo>
                <a:lnTo>
                  <a:pt x="0" y="16537"/>
                </a:lnTo>
                <a:lnTo>
                  <a:pt x="413" y="16537"/>
                </a:lnTo>
                <a:lnTo>
                  <a:pt x="16537" y="413"/>
                </a:lnTo>
                <a:lnTo>
                  <a:pt x="16537" y="0"/>
                </a:lnTo>
                <a:close/>
              </a:path>
            </a:pathLst>
          </a:custGeom>
          <a:solidFill>
            <a:srgbClr val="372A8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7" name="Freeform 96"/>
          <p:cNvSpPr/>
          <p:nvPr/>
        </p:nvSpPr>
        <p:spPr>
          <a:xfrm>
            <a:off x="6387480" y="1053360"/>
            <a:ext cx="5804640" cy="5804640"/>
          </a:xfrm>
          <a:custGeom>
            <a:avLst/>
            <a:gdLst/>
            <a:ahLst/>
            <a:cxnLst/>
            <a:rect l="0" t="0" r="r" b="b"/>
            <a:pathLst>
              <a:path w="16124" h="16124">
                <a:moveTo>
                  <a:pt x="16124" y="0"/>
                </a:moveTo>
                <a:lnTo>
                  <a:pt x="0" y="16124"/>
                </a:lnTo>
                <a:lnTo>
                  <a:pt x="414" y="16124"/>
                </a:lnTo>
                <a:lnTo>
                  <a:pt x="16124" y="414"/>
                </a:lnTo>
                <a:lnTo>
                  <a:pt x="16124" y="0"/>
                </a:lnTo>
                <a:close/>
              </a:path>
            </a:pathLst>
          </a:custGeom>
          <a:solidFill>
            <a:srgbClr val="382A8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8" name="Freeform 97"/>
          <p:cNvSpPr/>
          <p:nvPr/>
        </p:nvSpPr>
        <p:spPr>
          <a:xfrm>
            <a:off x="6536520" y="1202400"/>
            <a:ext cx="5655600" cy="5655600"/>
          </a:xfrm>
          <a:custGeom>
            <a:avLst/>
            <a:gdLst/>
            <a:ahLst/>
            <a:cxnLst/>
            <a:rect l="0" t="0" r="r" b="b"/>
            <a:pathLst>
              <a:path w="15710" h="15710">
                <a:moveTo>
                  <a:pt x="15710" y="0"/>
                </a:moveTo>
                <a:lnTo>
                  <a:pt x="0" y="15710"/>
                </a:lnTo>
                <a:lnTo>
                  <a:pt x="413" y="15710"/>
                </a:lnTo>
                <a:lnTo>
                  <a:pt x="15710" y="413"/>
                </a:lnTo>
                <a:lnTo>
                  <a:pt x="15710" y="0"/>
                </a:lnTo>
                <a:close/>
              </a:path>
            </a:pathLst>
          </a:custGeom>
          <a:solidFill>
            <a:srgbClr val="38298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9" name="Freeform 98"/>
          <p:cNvSpPr/>
          <p:nvPr/>
        </p:nvSpPr>
        <p:spPr>
          <a:xfrm>
            <a:off x="6685200" y="1351080"/>
            <a:ext cx="5506920" cy="5506920"/>
          </a:xfrm>
          <a:custGeom>
            <a:avLst/>
            <a:gdLst/>
            <a:ahLst/>
            <a:cxnLst/>
            <a:rect l="0" t="0" r="r" b="b"/>
            <a:pathLst>
              <a:path w="15297" h="15297">
                <a:moveTo>
                  <a:pt x="15297" y="0"/>
                </a:moveTo>
                <a:lnTo>
                  <a:pt x="0" y="15297"/>
                </a:lnTo>
                <a:lnTo>
                  <a:pt x="413" y="15297"/>
                </a:lnTo>
                <a:lnTo>
                  <a:pt x="15297" y="414"/>
                </a:lnTo>
                <a:lnTo>
                  <a:pt x="15297" y="0"/>
                </a:lnTo>
                <a:close/>
              </a:path>
            </a:pathLst>
          </a:custGeom>
          <a:solidFill>
            <a:srgbClr val="39298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0" name="Freeform 99"/>
          <p:cNvSpPr/>
          <p:nvPr/>
        </p:nvSpPr>
        <p:spPr>
          <a:xfrm>
            <a:off x="6833880" y="1500120"/>
            <a:ext cx="5358240" cy="5357880"/>
          </a:xfrm>
          <a:custGeom>
            <a:avLst/>
            <a:gdLst/>
            <a:ahLst/>
            <a:cxnLst/>
            <a:rect l="0" t="0" r="r" b="b"/>
            <a:pathLst>
              <a:path w="14884" h="14883">
                <a:moveTo>
                  <a:pt x="14884" y="0"/>
                </a:moveTo>
                <a:lnTo>
                  <a:pt x="0" y="14883"/>
                </a:lnTo>
                <a:lnTo>
                  <a:pt x="414" y="14883"/>
                </a:lnTo>
                <a:lnTo>
                  <a:pt x="14884" y="413"/>
                </a:lnTo>
                <a:lnTo>
                  <a:pt x="14884" y="0"/>
                </a:lnTo>
                <a:close/>
              </a:path>
            </a:pathLst>
          </a:custGeom>
          <a:solidFill>
            <a:srgbClr val="39298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1" name="Freeform 100"/>
          <p:cNvSpPr/>
          <p:nvPr/>
        </p:nvSpPr>
        <p:spPr>
          <a:xfrm>
            <a:off x="6982920" y="1648800"/>
            <a:ext cx="5209200" cy="5209200"/>
          </a:xfrm>
          <a:custGeom>
            <a:avLst/>
            <a:gdLst/>
            <a:ahLst/>
            <a:cxnLst/>
            <a:rect l="0" t="0" r="r" b="b"/>
            <a:pathLst>
              <a:path w="14470" h="14470">
                <a:moveTo>
                  <a:pt x="14470" y="0"/>
                </a:moveTo>
                <a:lnTo>
                  <a:pt x="0" y="14470"/>
                </a:lnTo>
                <a:lnTo>
                  <a:pt x="413" y="14470"/>
                </a:lnTo>
                <a:lnTo>
                  <a:pt x="14470" y="414"/>
                </a:lnTo>
                <a:lnTo>
                  <a:pt x="14470" y="0"/>
                </a:lnTo>
                <a:close/>
              </a:path>
            </a:pathLst>
          </a:custGeom>
          <a:solidFill>
            <a:srgbClr val="3A2888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2" name="Freeform 101"/>
          <p:cNvSpPr/>
          <p:nvPr/>
        </p:nvSpPr>
        <p:spPr>
          <a:xfrm>
            <a:off x="7131600" y="1797840"/>
            <a:ext cx="5060520" cy="5060160"/>
          </a:xfrm>
          <a:custGeom>
            <a:avLst/>
            <a:gdLst/>
            <a:ahLst/>
            <a:cxnLst/>
            <a:rect l="0" t="0" r="r" b="b"/>
            <a:pathLst>
              <a:path w="14057" h="14056">
                <a:moveTo>
                  <a:pt x="14057" y="0"/>
                </a:moveTo>
                <a:lnTo>
                  <a:pt x="0" y="14056"/>
                </a:lnTo>
                <a:lnTo>
                  <a:pt x="414" y="14056"/>
                </a:lnTo>
                <a:lnTo>
                  <a:pt x="14057" y="413"/>
                </a:lnTo>
                <a:lnTo>
                  <a:pt x="14057" y="0"/>
                </a:lnTo>
                <a:close/>
              </a:path>
            </a:pathLst>
          </a:custGeom>
          <a:solidFill>
            <a:srgbClr val="3A2888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3" name="Freeform 102"/>
          <p:cNvSpPr/>
          <p:nvPr/>
        </p:nvSpPr>
        <p:spPr>
          <a:xfrm>
            <a:off x="7280640" y="1946520"/>
            <a:ext cx="4911480" cy="4911480"/>
          </a:xfrm>
          <a:custGeom>
            <a:avLst/>
            <a:gdLst/>
            <a:ahLst/>
            <a:cxnLst/>
            <a:rect l="0" t="0" r="r" b="b"/>
            <a:pathLst>
              <a:path w="13643" h="13643">
                <a:moveTo>
                  <a:pt x="13643" y="0"/>
                </a:moveTo>
                <a:lnTo>
                  <a:pt x="0" y="13643"/>
                </a:lnTo>
                <a:lnTo>
                  <a:pt x="414" y="13643"/>
                </a:lnTo>
                <a:lnTo>
                  <a:pt x="13643" y="413"/>
                </a:lnTo>
                <a:lnTo>
                  <a:pt x="13643" y="0"/>
                </a:lnTo>
                <a:close/>
              </a:path>
            </a:pathLst>
          </a:custGeom>
          <a:solidFill>
            <a:srgbClr val="3B2888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4" name="Freeform 103"/>
          <p:cNvSpPr/>
          <p:nvPr/>
        </p:nvSpPr>
        <p:spPr>
          <a:xfrm>
            <a:off x="7429320" y="2095200"/>
            <a:ext cx="4762800" cy="4762800"/>
          </a:xfrm>
          <a:custGeom>
            <a:avLst/>
            <a:gdLst/>
            <a:ahLst/>
            <a:cxnLst/>
            <a:rect l="0" t="0" r="r" b="b"/>
            <a:pathLst>
              <a:path w="13230" h="13230">
                <a:moveTo>
                  <a:pt x="13230" y="0"/>
                </a:moveTo>
                <a:lnTo>
                  <a:pt x="0" y="13230"/>
                </a:lnTo>
                <a:lnTo>
                  <a:pt x="413" y="13230"/>
                </a:lnTo>
                <a:lnTo>
                  <a:pt x="13230" y="414"/>
                </a:lnTo>
                <a:lnTo>
                  <a:pt x="13230" y="0"/>
                </a:lnTo>
                <a:close/>
              </a:path>
            </a:pathLst>
          </a:custGeom>
          <a:solidFill>
            <a:srgbClr val="3B278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5" name="Freeform 104"/>
          <p:cNvSpPr/>
          <p:nvPr/>
        </p:nvSpPr>
        <p:spPr>
          <a:xfrm>
            <a:off x="7578000" y="2244240"/>
            <a:ext cx="4614120" cy="4613760"/>
          </a:xfrm>
          <a:custGeom>
            <a:avLst/>
            <a:gdLst/>
            <a:ahLst/>
            <a:cxnLst/>
            <a:rect l="0" t="0" r="r" b="b"/>
            <a:pathLst>
              <a:path w="12817" h="12816">
                <a:moveTo>
                  <a:pt x="12817" y="0"/>
                </a:moveTo>
                <a:lnTo>
                  <a:pt x="0" y="12816"/>
                </a:lnTo>
                <a:lnTo>
                  <a:pt x="414" y="12816"/>
                </a:lnTo>
                <a:lnTo>
                  <a:pt x="12817" y="414"/>
                </a:lnTo>
                <a:lnTo>
                  <a:pt x="12817" y="0"/>
                </a:lnTo>
                <a:close/>
              </a:path>
            </a:pathLst>
          </a:custGeom>
          <a:solidFill>
            <a:srgbClr val="3C278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6" name="Freeform 105"/>
          <p:cNvSpPr/>
          <p:nvPr/>
        </p:nvSpPr>
        <p:spPr>
          <a:xfrm>
            <a:off x="7727040" y="2392920"/>
            <a:ext cx="4465080" cy="4465080"/>
          </a:xfrm>
          <a:custGeom>
            <a:avLst/>
            <a:gdLst/>
            <a:ahLst/>
            <a:cxnLst/>
            <a:rect l="0" t="0" r="r" b="b"/>
            <a:pathLst>
              <a:path w="12403" h="12403">
                <a:moveTo>
                  <a:pt x="12403" y="0"/>
                </a:moveTo>
                <a:lnTo>
                  <a:pt x="0" y="12403"/>
                </a:lnTo>
                <a:lnTo>
                  <a:pt x="413" y="12403"/>
                </a:lnTo>
                <a:lnTo>
                  <a:pt x="12403" y="414"/>
                </a:lnTo>
                <a:lnTo>
                  <a:pt x="12403" y="0"/>
                </a:lnTo>
                <a:close/>
              </a:path>
            </a:pathLst>
          </a:custGeom>
          <a:solidFill>
            <a:srgbClr val="3C278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7" name="Freeform 106"/>
          <p:cNvSpPr/>
          <p:nvPr/>
        </p:nvSpPr>
        <p:spPr>
          <a:xfrm>
            <a:off x="7875720" y="2541960"/>
            <a:ext cx="4316400" cy="4316040"/>
          </a:xfrm>
          <a:custGeom>
            <a:avLst/>
            <a:gdLst/>
            <a:ahLst/>
            <a:cxnLst/>
            <a:rect l="0" t="0" r="r" b="b"/>
            <a:pathLst>
              <a:path w="11990" h="11989">
                <a:moveTo>
                  <a:pt x="11990" y="0"/>
                </a:moveTo>
                <a:lnTo>
                  <a:pt x="0" y="11989"/>
                </a:lnTo>
                <a:lnTo>
                  <a:pt x="414" y="11989"/>
                </a:lnTo>
                <a:lnTo>
                  <a:pt x="11990" y="413"/>
                </a:lnTo>
                <a:lnTo>
                  <a:pt x="11990" y="0"/>
                </a:lnTo>
                <a:close/>
              </a:path>
            </a:pathLst>
          </a:custGeom>
          <a:solidFill>
            <a:srgbClr val="3D268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8" name="Freeform 107"/>
          <p:cNvSpPr/>
          <p:nvPr/>
        </p:nvSpPr>
        <p:spPr>
          <a:xfrm>
            <a:off x="8024760" y="2690640"/>
            <a:ext cx="4167360" cy="4167360"/>
          </a:xfrm>
          <a:custGeom>
            <a:avLst/>
            <a:gdLst/>
            <a:ahLst/>
            <a:cxnLst/>
            <a:rect l="0" t="0" r="r" b="b"/>
            <a:pathLst>
              <a:path w="11576" h="11576">
                <a:moveTo>
                  <a:pt x="11576" y="0"/>
                </a:moveTo>
                <a:lnTo>
                  <a:pt x="0" y="11576"/>
                </a:lnTo>
                <a:lnTo>
                  <a:pt x="413" y="11576"/>
                </a:lnTo>
                <a:lnTo>
                  <a:pt x="11576" y="413"/>
                </a:lnTo>
                <a:lnTo>
                  <a:pt x="11576" y="0"/>
                </a:lnTo>
                <a:close/>
              </a:path>
            </a:pathLst>
          </a:custGeom>
          <a:solidFill>
            <a:srgbClr val="3D268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09" name="Freeform 108"/>
          <p:cNvSpPr/>
          <p:nvPr/>
        </p:nvSpPr>
        <p:spPr>
          <a:xfrm>
            <a:off x="8173440" y="2839320"/>
            <a:ext cx="4018680" cy="4018680"/>
          </a:xfrm>
          <a:custGeom>
            <a:avLst/>
            <a:gdLst/>
            <a:ahLst/>
            <a:cxnLst/>
            <a:rect l="0" t="0" r="r" b="b"/>
            <a:pathLst>
              <a:path w="11163" h="11163">
                <a:moveTo>
                  <a:pt x="11163" y="0"/>
                </a:moveTo>
                <a:lnTo>
                  <a:pt x="0" y="11163"/>
                </a:lnTo>
                <a:lnTo>
                  <a:pt x="413" y="11163"/>
                </a:lnTo>
                <a:lnTo>
                  <a:pt x="11163" y="414"/>
                </a:lnTo>
                <a:lnTo>
                  <a:pt x="11163" y="0"/>
                </a:lnTo>
                <a:close/>
              </a:path>
            </a:pathLst>
          </a:custGeom>
          <a:solidFill>
            <a:srgbClr val="3E268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0" name="Freeform 109"/>
          <p:cNvSpPr/>
          <p:nvPr/>
        </p:nvSpPr>
        <p:spPr>
          <a:xfrm>
            <a:off x="8322120" y="2988360"/>
            <a:ext cx="3870000" cy="3869640"/>
          </a:xfrm>
          <a:custGeom>
            <a:avLst/>
            <a:gdLst/>
            <a:ahLst/>
            <a:cxnLst/>
            <a:rect l="0" t="0" r="r" b="b"/>
            <a:pathLst>
              <a:path w="10750" h="10749">
                <a:moveTo>
                  <a:pt x="10750" y="0"/>
                </a:moveTo>
                <a:lnTo>
                  <a:pt x="0" y="10749"/>
                </a:lnTo>
                <a:lnTo>
                  <a:pt x="414" y="10749"/>
                </a:lnTo>
                <a:lnTo>
                  <a:pt x="10750" y="413"/>
                </a:lnTo>
                <a:lnTo>
                  <a:pt x="10750" y="0"/>
                </a:lnTo>
                <a:close/>
              </a:path>
            </a:pathLst>
          </a:custGeom>
          <a:solidFill>
            <a:srgbClr val="3F258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1" name="Freeform 110"/>
          <p:cNvSpPr/>
          <p:nvPr/>
        </p:nvSpPr>
        <p:spPr>
          <a:xfrm>
            <a:off x="8471160" y="3137040"/>
            <a:ext cx="3720960" cy="3720960"/>
          </a:xfrm>
          <a:custGeom>
            <a:avLst/>
            <a:gdLst/>
            <a:ahLst/>
            <a:cxnLst/>
            <a:rect l="0" t="0" r="r" b="b"/>
            <a:pathLst>
              <a:path w="10336" h="10336">
                <a:moveTo>
                  <a:pt x="10336" y="0"/>
                </a:moveTo>
                <a:lnTo>
                  <a:pt x="0" y="10336"/>
                </a:lnTo>
                <a:lnTo>
                  <a:pt x="413" y="10336"/>
                </a:lnTo>
                <a:lnTo>
                  <a:pt x="10336" y="414"/>
                </a:lnTo>
                <a:lnTo>
                  <a:pt x="10336" y="0"/>
                </a:lnTo>
                <a:close/>
              </a:path>
            </a:pathLst>
          </a:custGeom>
          <a:solidFill>
            <a:srgbClr val="3F258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2" name="Freeform 111"/>
          <p:cNvSpPr/>
          <p:nvPr/>
        </p:nvSpPr>
        <p:spPr>
          <a:xfrm>
            <a:off x="8619840" y="3286080"/>
            <a:ext cx="3572280" cy="3571920"/>
          </a:xfrm>
          <a:custGeom>
            <a:avLst/>
            <a:gdLst/>
            <a:ahLst/>
            <a:cxnLst/>
            <a:rect l="0" t="0" r="r" b="b"/>
            <a:pathLst>
              <a:path w="9923" h="9922">
                <a:moveTo>
                  <a:pt x="9923" y="0"/>
                </a:moveTo>
                <a:lnTo>
                  <a:pt x="0" y="9922"/>
                </a:lnTo>
                <a:lnTo>
                  <a:pt x="414" y="9922"/>
                </a:lnTo>
                <a:lnTo>
                  <a:pt x="9923" y="413"/>
                </a:lnTo>
                <a:lnTo>
                  <a:pt x="9923" y="0"/>
                </a:lnTo>
                <a:close/>
              </a:path>
            </a:pathLst>
          </a:custGeom>
          <a:solidFill>
            <a:srgbClr val="40258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3" name="Freeform 112"/>
          <p:cNvSpPr/>
          <p:nvPr/>
        </p:nvSpPr>
        <p:spPr>
          <a:xfrm>
            <a:off x="8768880" y="3434760"/>
            <a:ext cx="3423240" cy="3423240"/>
          </a:xfrm>
          <a:custGeom>
            <a:avLst/>
            <a:gdLst/>
            <a:ahLst/>
            <a:cxnLst/>
            <a:rect l="0" t="0" r="r" b="b"/>
            <a:pathLst>
              <a:path w="9509" h="9509">
                <a:moveTo>
                  <a:pt x="9509" y="0"/>
                </a:moveTo>
                <a:lnTo>
                  <a:pt x="0" y="9509"/>
                </a:lnTo>
                <a:lnTo>
                  <a:pt x="413" y="9509"/>
                </a:lnTo>
                <a:lnTo>
                  <a:pt x="9509" y="413"/>
                </a:lnTo>
                <a:lnTo>
                  <a:pt x="9509" y="0"/>
                </a:lnTo>
                <a:close/>
              </a:path>
            </a:pathLst>
          </a:custGeom>
          <a:solidFill>
            <a:srgbClr val="40248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4" name="Freeform 113"/>
          <p:cNvSpPr/>
          <p:nvPr/>
        </p:nvSpPr>
        <p:spPr>
          <a:xfrm>
            <a:off x="8917560" y="3583440"/>
            <a:ext cx="3274560" cy="3274560"/>
          </a:xfrm>
          <a:custGeom>
            <a:avLst/>
            <a:gdLst/>
            <a:ahLst/>
            <a:cxnLst/>
            <a:rect l="0" t="0" r="r" b="b"/>
            <a:pathLst>
              <a:path w="9096" h="9096">
                <a:moveTo>
                  <a:pt x="9096" y="0"/>
                </a:moveTo>
                <a:lnTo>
                  <a:pt x="0" y="9096"/>
                </a:lnTo>
                <a:lnTo>
                  <a:pt x="414" y="9096"/>
                </a:lnTo>
                <a:lnTo>
                  <a:pt x="9096" y="414"/>
                </a:lnTo>
                <a:lnTo>
                  <a:pt x="9096" y="0"/>
                </a:lnTo>
                <a:close/>
              </a:path>
            </a:pathLst>
          </a:custGeom>
          <a:solidFill>
            <a:srgbClr val="41248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5" name="Freeform 114"/>
          <p:cNvSpPr/>
          <p:nvPr/>
        </p:nvSpPr>
        <p:spPr>
          <a:xfrm>
            <a:off x="9066600" y="3732480"/>
            <a:ext cx="3125520" cy="3125520"/>
          </a:xfrm>
          <a:custGeom>
            <a:avLst/>
            <a:gdLst/>
            <a:ahLst/>
            <a:cxnLst/>
            <a:rect l="0" t="0" r="r" b="b"/>
            <a:pathLst>
              <a:path w="8682" h="8682">
                <a:moveTo>
                  <a:pt x="8682" y="0"/>
                </a:moveTo>
                <a:lnTo>
                  <a:pt x="0" y="8682"/>
                </a:lnTo>
                <a:lnTo>
                  <a:pt x="413" y="8682"/>
                </a:lnTo>
                <a:lnTo>
                  <a:pt x="8682" y="413"/>
                </a:lnTo>
                <a:lnTo>
                  <a:pt x="8682" y="0"/>
                </a:lnTo>
                <a:close/>
              </a:path>
            </a:pathLst>
          </a:custGeom>
          <a:solidFill>
            <a:srgbClr val="41248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6" name="Freeform 115"/>
          <p:cNvSpPr/>
          <p:nvPr/>
        </p:nvSpPr>
        <p:spPr>
          <a:xfrm>
            <a:off x="9215280" y="3881160"/>
            <a:ext cx="2976840" cy="2976840"/>
          </a:xfrm>
          <a:custGeom>
            <a:avLst/>
            <a:gdLst/>
            <a:ahLst/>
            <a:cxnLst/>
            <a:rect l="0" t="0" r="r" b="b"/>
            <a:pathLst>
              <a:path w="8269" h="8269">
                <a:moveTo>
                  <a:pt x="8269" y="0"/>
                </a:moveTo>
                <a:lnTo>
                  <a:pt x="0" y="8269"/>
                </a:lnTo>
                <a:lnTo>
                  <a:pt x="413" y="8269"/>
                </a:lnTo>
                <a:lnTo>
                  <a:pt x="8269" y="414"/>
                </a:lnTo>
                <a:lnTo>
                  <a:pt x="8269" y="0"/>
                </a:lnTo>
                <a:close/>
              </a:path>
            </a:pathLst>
          </a:custGeom>
          <a:solidFill>
            <a:srgbClr val="42238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7" name="Freeform 116"/>
          <p:cNvSpPr/>
          <p:nvPr/>
        </p:nvSpPr>
        <p:spPr>
          <a:xfrm>
            <a:off x="9363960" y="4030200"/>
            <a:ext cx="2828160" cy="2827800"/>
          </a:xfrm>
          <a:custGeom>
            <a:avLst/>
            <a:gdLst/>
            <a:ahLst/>
            <a:cxnLst/>
            <a:rect l="0" t="0" r="r" b="b"/>
            <a:pathLst>
              <a:path w="7856" h="7855">
                <a:moveTo>
                  <a:pt x="7856" y="0"/>
                </a:moveTo>
                <a:lnTo>
                  <a:pt x="0" y="7855"/>
                </a:lnTo>
                <a:lnTo>
                  <a:pt x="414" y="7855"/>
                </a:lnTo>
                <a:lnTo>
                  <a:pt x="7856" y="413"/>
                </a:lnTo>
                <a:lnTo>
                  <a:pt x="7856" y="0"/>
                </a:lnTo>
                <a:close/>
              </a:path>
            </a:pathLst>
          </a:custGeom>
          <a:solidFill>
            <a:srgbClr val="42238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8" name="Freeform 117"/>
          <p:cNvSpPr/>
          <p:nvPr/>
        </p:nvSpPr>
        <p:spPr>
          <a:xfrm>
            <a:off x="9513000" y="4178880"/>
            <a:ext cx="2679120" cy="2679120"/>
          </a:xfrm>
          <a:custGeom>
            <a:avLst/>
            <a:gdLst/>
            <a:ahLst/>
            <a:cxnLst/>
            <a:rect l="0" t="0" r="r" b="b"/>
            <a:pathLst>
              <a:path w="7442" h="7442">
                <a:moveTo>
                  <a:pt x="7442" y="0"/>
                </a:moveTo>
                <a:lnTo>
                  <a:pt x="0" y="7442"/>
                </a:lnTo>
                <a:lnTo>
                  <a:pt x="413" y="7442"/>
                </a:lnTo>
                <a:lnTo>
                  <a:pt x="7442" y="414"/>
                </a:lnTo>
                <a:lnTo>
                  <a:pt x="7442" y="0"/>
                </a:lnTo>
                <a:close/>
              </a:path>
            </a:pathLst>
          </a:custGeom>
          <a:solidFill>
            <a:srgbClr val="43238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9" name="Freeform 118"/>
          <p:cNvSpPr/>
          <p:nvPr/>
        </p:nvSpPr>
        <p:spPr>
          <a:xfrm>
            <a:off x="9661680" y="4327920"/>
            <a:ext cx="2530440" cy="2530080"/>
          </a:xfrm>
          <a:custGeom>
            <a:avLst/>
            <a:gdLst/>
            <a:ahLst/>
            <a:cxnLst/>
            <a:rect l="0" t="0" r="r" b="b"/>
            <a:pathLst>
              <a:path w="7029" h="7028">
                <a:moveTo>
                  <a:pt x="7029" y="0"/>
                </a:moveTo>
                <a:lnTo>
                  <a:pt x="0" y="7028"/>
                </a:lnTo>
                <a:lnTo>
                  <a:pt x="414" y="7028"/>
                </a:lnTo>
                <a:lnTo>
                  <a:pt x="7029" y="413"/>
                </a:lnTo>
                <a:lnTo>
                  <a:pt x="7029" y="0"/>
                </a:lnTo>
                <a:close/>
              </a:path>
            </a:pathLst>
          </a:custGeom>
          <a:solidFill>
            <a:srgbClr val="43228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0" name="Freeform 119"/>
          <p:cNvSpPr/>
          <p:nvPr/>
        </p:nvSpPr>
        <p:spPr>
          <a:xfrm>
            <a:off x="9810720" y="4476600"/>
            <a:ext cx="2381400" cy="2381400"/>
          </a:xfrm>
          <a:custGeom>
            <a:avLst/>
            <a:gdLst/>
            <a:ahLst/>
            <a:cxnLst/>
            <a:rect l="0" t="0" r="r" b="b"/>
            <a:pathLst>
              <a:path w="6615" h="6615">
                <a:moveTo>
                  <a:pt x="6615" y="0"/>
                </a:moveTo>
                <a:lnTo>
                  <a:pt x="0" y="6615"/>
                </a:lnTo>
                <a:lnTo>
                  <a:pt x="413" y="6615"/>
                </a:lnTo>
                <a:lnTo>
                  <a:pt x="6615" y="413"/>
                </a:lnTo>
                <a:lnTo>
                  <a:pt x="6615" y="0"/>
                </a:lnTo>
                <a:close/>
              </a:path>
            </a:pathLst>
          </a:custGeom>
          <a:solidFill>
            <a:srgbClr val="44228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1" name="Freeform 120"/>
          <p:cNvSpPr/>
          <p:nvPr/>
        </p:nvSpPr>
        <p:spPr>
          <a:xfrm>
            <a:off x="9959400" y="4625280"/>
            <a:ext cx="2232720" cy="2232720"/>
          </a:xfrm>
          <a:custGeom>
            <a:avLst/>
            <a:gdLst/>
            <a:ahLst/>
            <a:cxnLst/>
            <a:rect l="0" t="0" r="r" b="b"/>
            <a:pathLst>
              <a:path w="6202" h="6202">
                <a:moveTo>
                  <a:pt x="6202" y="0"/>
                </a:moveTo>
                <a:lnTo>
                  <a:pt x="0" y="6202"/>
                </a:lnTo>
                <a:lnTo>
                  <a:pt x="414" y="6202"/>
                </a:lnTo>
                <a:lnTo>
                  <a:pt x="6202" y="414"/>
                </a:lnTo>
                <a:lnTo>
                  <a:pt x="6202" y="0"/>
                </a:lnTo>
                <a:close/>
              </a:path>
            </a:pathLst>
          </a:custGeom>
          <a:solidFill>
            <a:srgbClr val="44228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2" name="Freeform 121"/>
          <p:cNvSpPr/>
          <p:nvPr/>
        </p:nvSpPr>
        <p:spPr>
          <a:xfrm>
            <a:off x="10108080" y="4774320"/>
            <a:ext cx="2084040" cy="2083680"/>
          </a:xfrm>
          <a:custGeom>
            <a:avLst/>
            <a:gdLst/>
            <a:ahLst/>
            <a:cxnLst/>
            <a:rect l="0" t="0" r="r" b="b"/>
            <a:pathLst>
              <a:path w="5789" h="5788">
                <a:moveTo>
                  <a:pt x="5789" y="0"/>
                </a:moveTo>
                <a:lnTo>
                  <a:pt x="0" y="5788"/>
                </a:lnTo>
                <a:lnTo>
                  <a:pt x="414" y="5788"/>
                </a:lnTo>
                <a:lnTo>
                  <a:pt x="5789" y="413"/>
                </a:lnTo>
                <a:lnTo>
                  <a:pt x="5789" y="0"/>
                </a:lnTo>
                <a:close/>
              </a:path>
            </a:pathLst>
          </a:custGeom>
          <a:solidFill>
            <a:srgbClr val="45229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3" name="Freeform 122"/>
          <p:cNvSpPr/>
          <p:nvPr/>
        </p:nvSpPr>
        <p:spPr>
          <a:xfrm>
            <a:off x="10257120" y="4923000"/>
            <a:ext cx="1935000" cy="1935000"/>
          </a:xfrm>
          <a:custGeom>
            <a:avLst/>
            <a:gdLst/>
            <a:ahLst/>
            <a:cxnLst/>
            <a:rect l="0" t="0" r="r" b="b"/>
            <a:pathLst>
              <a:path w="5375" h="5375">
                <a:moveTo>
                  <a:pt x="5375" y="0"/>
                </a:moveTo>
                <a:lnTo>
                  <a:pt x="0" y="5375"/>
                </a:lnTo>
                <a:lnTo>
                  <a:pt x="413" y="5375"/>
                </a:lnTo>
                <a:lnTo>
                  <a:pt x="5375" y="414"/>
                </a:lnTo>
                <a:lnTo>
                  <a:pt x="5375" y="0"/>
                </a:lnTo>
                <a:close/>
              </a:path>
            </a:pathLst>
          </a:custGeom>
          <a:solidFill>
            <a:srgbClr val="45219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4" name="Freeform 123"/>
          <p:cNvSpPr/>
          <p:nvPr/>
        </p:nvSpPr>
        <p:spPr>
          <a:xfrm>
            <a:off x="10405800" y="5072040"/>
            <a:ext cx="1786320" cy="1785960"/>
          </a:xfrm>
          <a:custGeom>
            <a:avLst/>
            <a:gdLst/>
            <a:ahLst/>
            <a:cxnLst/>
            <a:rect l="0" t="0" r="r" b="b"/>
            <a:pathLst>
              <a:path w="4962" h="4961">
                <a:moveTo>
                  <a:pt x="4962" y="0"/>
                </a:moveTo>
                <a:lnTo>
                  <a:pt x="0" y="4961"/>
                </a:lnTo>
                <a:lnTo>
                  <a:pt x="414" y="4961"/>
                </a:lnTo>
                <a:lnTo>
                  <a:pt x="4962" y="413"/>
                </a:lnTo>
                <a:lnTo>
                  <a:pt x="4962" y="0"/>
                </a:lnTo>
                <a:close/>
              </a:path>
            </a:pathLst>
          </a:custGeom>
          <a:solidFill>
            <a:srgbClr val="46219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5" name="Freeform 124"/>
          <p:cNvSpPr/>
          <p:nvPr/>
        </p:nvSpPr>
        <p:spPr>
          <a:xfrm>
            <a:off x="10554840" y="5220720"/>
            <a:ext cx="1637280" cy="1637280"/>
          </a:xfrm>
          <a:custGeom>
            <a:avLst/>
            <a:gdLst/>
            <a:ahLst/>
            <a:cxnLst/>
            <a:rect l="0" t="0" r="r" b="b"/>
            <a:pathLst>
              <a:path w="4548" h="4548">
                <a:moveTo>
                  <a:pt x="4548" y="0"/>
                </a:moveTo>
                <a:lnTo>
                  <a:pt x="0" y="4548"/>
                </a:lnTo>
                <a:lnTo>
                  <a:pt x="414" y="4548"/>
                </a:lnTo>
                <a:lnTo>
                  <a:pt x="4548" y="413"/>
                </a:lnTo>
                <a:lnTo>
                  <a:pt x="4548" y="0"/>
                </a:lnTo>
                <a:close/>
              </a:path>
            </a:pathLst>
          </a:custGeom>
          <a:solidFill>
            <a:srgbClr val="46219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6" name="Freeform 125"/>
          <p:cNvSpPr/>
          <p:nvPr/>
        </p:nvSpPr>
        <p:spPr>
          <a:xfrm>
            <a:off x="10703520" y="5369400"/>
            <a:ext cx="1488600" cy="1488600"/>
          </a:xfrm>
          <a:custGeom>
            <a:avLst/>
            <a:gdLst/>
            <a:ahLst/>
            <a:cxnLst/>
            <a:rect l="0" t="0" r="r" b="b"/>
            <a:pathLst>
              <a:path w="4135" h="4135">
                <a:moveTo>
                  <a:pt x="4135" y="0"/>
                </a:moveTo>
                <a:lnTo>
                  <a:pt x="0" y="4135"/>
                </a:lnTo>
                <a:lnTo>
                  <a:pt x="413" y="4135"/>
                </a:lnTo>
                <a:lnTo>
                  <a:pt x="4135" y="414"/>
                </a:lnTo>
                <a:lnTo>
                  <a:pt x="4135" y="0"/>
                </a:lnTo>
                <a:close/>
              </a:path>
            </a:pathLst>
          </a:custGeom>
          <a:solidFill>
            <a:srgbClr val="47209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7" name="Freeform 126"/>
          <p:cNvSpPr/>
          <p:nvPr/>
        </p:nvSpPr>
        <p:spPr>
          <a:xfrm>
            <a:off x="10852200" y="5518440"/>
            <a:ext cx="1339920" cy="1339560"/>
          </a:xfrm>
          <a:custGeom>
            <a:avLst/>
            <a:gdLst/>
            <a:ahLst/>
            <a:cxnLst/>
            <a:rect l="0" t="0" r="r" b="b"/>
            <a:pathLst>
              <a:path w="3722" h="3721">
                <a:moveTo>
                  <a:pt x="3722" y="0"/>
                </a:moveTo>
                <a:lnTo>
                  <a:pt x="0" y="3721"/>
                </a:lnTo>
                <a:lnTo>
                  <a:pt x="414" y="3721"/>
                </a:lnTo>
                <a:lnTo>
                  <a:pt x="3722" y="413"/>
                </a:lnTo>
                <a:lnTo>
                  <a:pt x="3722" y="0"/>
                </a:lnTo>
                <a:close/>
              </a:path>
            </a:pathLst>
          </a:custGeom>
          <a:solidFill>
            <a:srgbClr val="48209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8" name="Freeform 127"/>
          <p:cNvSpPr/>
          <p:nvPr/>
        </p:nvSpPr>
        <p:spPr>
          <a:xfrm>
            <a:off x="11001240" y="5667120"/>
            <a:ext cx="1190880" cy="1190880"/>
          </a:xfrm>
          <a:custGeom>
            <a:avLst/>
            <a:gdLst/>
            <a:ahLst/>
            <a:cxnLst/>
            <a:rect l="0" t="0" r="r" b="b"/>
            <a:pathLst>
              <a:path w="3308" h="3308">
                <a:moveTo>
                  <a:pt x="3308" y="0"/>
                </a:moveTo>
                <a:lnTo>
                  <a:pt x="0" y="3308"/>
                </a:lnTo>
                <a:lnTo>
                  <a:pt x="413" y="3308"/>
                </a:lnTo>
                <a:lnTo>
                  <a:pt x="3308" y="414"/>
                </a:lnTo>
                <a:lnTo>
                  <a:pt x="3308" y="0"/>
                </a:lnTo>
                <a:close/>
              </a:path>
            </a:pathLst>
          </a:custGeom>
          <a:solidFill>
            <a:srgbClr val="48209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9" name="Freeform 128"/>
          <p:cNvSpPr/>
          <p:nvPr/>
        </p:nvSpPr>
        <p:spPr>
          <a:xfrm>
            <a:off x="11149920" y="5816160"/>
            <a:ext cx="1042200" cy="1041840"/>
          </a:xfrm>
          <a:custGeom>
            <a:avLst/>
            <a:gdLst/>
            <a:ahLst/>
            <a:cxnLst/>
            <a:rect l="0" t="0" r="r" b="b"/>
            <a:pathLst>
              <a:path w="2895" h="2894">
                <a:moveTo>
                  <a:pt x="2895" y="0"/>
                </a:moveTo>
                <a:lnTo>
                  <a:pt x="0" y="2894"/>
                </a:lnTo>
                <a:lnTo>
                  <a:pt x="414" y="2894"/>
                </a:lnTo>
                <a:lnTo>
                  <a:pt x="2895" y="413"/>
                </a:lnTo>
                <a:lnTo>
                  <a:pt x="2895" y="0"/>
                </a:lnTo>
                <a:close/>
              </a:path>
            </a:pathLst>
          </a:custGeom>
          <a:solidFill>
            <a:srgbClr val="491F9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30" name="Freeform 129"/>
          <p:cNvSpPr/>
          <p:nvPr/>
        </p:nvSpPr>
        <p:spPr>
          <a:xfrm>
            <a:off x="11298960" y="5964840"/>
            <a:ext cx="893160" cy="893160"/>
          </a:xfrm>
          <a:custGeom>
            <a:avLst/>
            <a:gdLst/>
            <a:ahLst/>
            <a:cxnLst/>
            <a:rect l="0" t="0" r="r" b="b"/>
            <a:pathLst>
              <a:path w="2481" h="2481">
                <a:moveTo>
                  <a:pt x="2481" y="0"/>
                </a:moveTo>
                <a:lnTo>
                  <a:pt x="0" y="2481"/>
                </a:lnTo>
                <a:lnTo>
                  <a:pt x="413" y="2481"/>
                </a:lnTo>
                <a:lnTo>
                  <a:pt x="2481" y="413"/>
                </a:lnTo>
                <a:lnTo>
                  <a:pt x="2481" y="0"/>
                </a:lnTo>
                <a:close/>
              </a:path>
            </a:pathLst>
          </a:custGeom>
          <a:solidFill>
            <a:srgbClr val="491F9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31" name="Freeform 130"/>
          <p:cNvSpPr/>
          <p:nvPr/>
        </p:nvSpPr>
        <p:spPr>
          <a:xfrm>
            <a:off x="11447640" y="6113520"/>
            <a:ext cx="744480" cy="744480"/>
          </a:xfrm>
          <a:custGeom>
            <a:avLst/>
            <a:gdLst/>
            <a:ahLst/>
            <a:cxnLst/>
            <a:rect l="0" t="0" r="r" b="b"/>
            <a:pathLst>
              <a:path w="2068" h="2068">
                <a:moveTo>
                  <a:pt x="2068" y="0"/>
                </a:moveTo>
                <a:lnTo>
                  <a:pt x="0" y="2068"/>
                </a:lnTo>
                <a:lnTo>
                  <a:pt x="415" y="2068"/>
                </a:lnTo>
                <a:lnTo>
                  <a:pt x="2068" y="414"/>
                </a:lnTo>
                <a:lnTo>
                  <a:pt x="2068" y="0"/>
                </a:lnTo>
                <a:close/>
              </a:path>
            </a:pathLst>
          </a:custGeom>
          <a:solidFill>
            <a:srgbClr val="4A1F9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32" name="Freeform 131"/>
          <p:cNvSpPr/>
          <p:nvPr/>
        </p:nvSpPr>
        <p:spPr>
          <a:xfrm>
            <a:off x="11596680" y="6262560"/>
            <a:ext cx="595440" cy="595440"/>
          </a:xfrm>
          <a:custGeom>
            <a:avLst/>
            <a:gdLst/>
            <a:ahLst/>
            <a:cxnLst/>
            <a:rect l="0" t="0" r="r" b="b"/>
            <a:pathLst>
              <a:path w="1654" h="1654">
                <a:moveTo>
                  <a:pt x="1654" y="0"/>
                </a:moveTo>
                <a:lnTo>
                  <a:pt x="0" y="1654"/>
                </a:lnTo>
                <a:lnTo>
                  <a:pt x="414" y="1654"/>
                </a:lnTo>
                <a:lnTo>
                  <a:pt x="1654" y="413"/>
                </a:lnTo>
                <a:lnTo>
                  <a:pt x="1654" y="0"/>
                </a:lnTo>
                <a:close/>
              </a:path>
            </a:pathLst>
          </a:custGeom>
          <a:solidFill>
            <a:srgbClr val="4A1E9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33" name="Freeform 132"/>
          <p:cNvSpPr/>
          <p:nvPr/>
        </p:nvSpPr>
        <p:spPr>
          <a:xfrm>
            <a:off x="11745360" y="6411240"/>
            <a:ext cx="446760" cy="446760"/>
          </a:xfrm>
          <a:custGeom>
            <a:avLst/>
            <a:gdLst/>
            <a:ahLst/>
            <a:cxnLst/>
            <a:rect l="0" t="0" r="r" b="b"/>
            <a:pathLst>
              <a:path w="1241" h="1241">
                <a:moveTo>
                  <a:pt x="1241" y="0"/>
                </a:moveTo>
                <a:lnTo>
                  <a:pt x="0" y="1241"/>
                </a:lnTo>
                <a:lnTo>
                  <a:pt x="414" y="1241"/>
                </a:lnTo>
                <a:lnTo>
                  <a:pt x="1241" y="415"/>
                </a:lnTo>
                <a:lnTo>
                  <a:pt x="1241" y="0"/>
                </a:lnTo>
                <a:close/>
              </a:path>
            </a:pathLst>
          </a:custGeom>
          <a:solidFill>
            <a:srgbClr val="4B1E9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34" name="Freeform 133"/>
          <p:cNvSpPr/>
          <p:nvPr/>
        </p:nvSpPr>
        <p:spPr>
          <a:xfrm>
            <a:off x="11894040" y="6560280"/>
            <a:ext cx="298080" cy="297720"/>
          </a:xfrm>
          <a:custGeom>
            <a:avLst/>
            <a:gdLst/>
            <a:ahLst/>
            <a:cxnLst/>
            <a:rect l="0" t="0" r="r" b="b"/>
            <a:pathLst>
              <a:path w="828" h="827">
                <a:moveTo>
                  <a:pt x="828" y="0"/>
                </a:moveTo>
                <a:lnTo>
                  <a:pt x="0" y="827"/>
                </a:lnTo>
                <a:lnTo>
                  <a:pt x="415" y="827"/>
                </a:lnTo>
                <a:lnTo>
                  <a:pt x="828" y="414"/>
                </a:lnTo>
                <a:lnTo>
                  <a:pt x="828" y="0"/>
                </a:lnTo>
                <a:close/>
              </a:path>
            </a:pathLst>
          </a:custGeom>
          <a:solidFill>
            <a:srgbClr val="4B1E9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35" name="Freeform 134"/>
          <p:cNvSpPr/>
          <p:nvPr/>
        </p:nvSpPr>
        <p:spPr>
          <a:xfrm>
            <a:off x="12043080" y="6708960"/>
            <a:ext cx="149040" cy="149040"/>
          </a:xfrm>
          <a:custGeom>
            <a:avLst/>
            <a:gdLst/>
            <a:ahLst/>
            <a:cxnLst/>
            <a:rect l="0" t="0" r="r" b="b"/>
            <a:pathLst>
              <a:path w="414" h="414">
                <a:moveTo>
                  <a:pt x="414" y="0"/>
                </a:moveTo>
                <a:lnTo>
                  <a:pt x="0" y="414"/>
                </a:lnTo>
                <a:lnTo>
                  <a:pt x="414" y="414"/>
                </a:lnTo>
                <a:lnTo>
                  <a:pt x="414" y="0"/>
                </a:lnTo>
                <a:close/>
              </a:path>
            </a:pathLst>
          </a:custGeom>
          <a:solidFill>
            <a:srgbClr val="4C1D9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762120" y="2593800"/>
            <a:ext cx="8656920" cy="596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4200" b="1" strike="noStrike" spc="-1">
                <a:solidFill>
                  <a:srgbClr val="FFFFFF"/>
                </a:solidFill>
                <a:latin typeface="Arial"/>
                <a:ea typeface="Arial"/>
              </a:rPr>
              <a:t>Azure Adversarial Posture Review</a:t>
            </a:r>
            <a:endParaRPr lang="en-US" sz="4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762120" y="3650760"/>
            <a:ext cx="30488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FFFFFF"/>
                </a:solidFill>
                <a:latin typeface="Arial"/>
                <a:ea typeface="Arial"/>
              </a:rPr>
              <a:t>Presented by CyberSurance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762120" y="3993480"/>
            <a:ext cx="41277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FFFFFF"/>
                </a:solidFill>
                <a:latin typeface="Arial"/>
                <a:ea typeface="Arial"/>
              </a:rPr>
              <a:t>CISSP · CISA · OSCP · GXPN · CARTP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11778840" y="6355800"/>
            <a:ext cx="2282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1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Freeform 139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Freeform 140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2" name="Freeform 141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762120" y="2036520"/>
            <a:ext cx="5990040" cy="42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3000" b="1" strike="noStrike" spc="-1">
                <a:solidFill>
                  <a:srgbClr val="1E1B4B"/>
                </a:solidFill>
                <a:latin typeface="Arial"/>
                <a:ea typeface="Arial"/>
              </a:rPr>
              <a:t>The gap in cloud identity posture</a:t>
            </a:r>
            <a:endParaRPr lang="en-US" sz="3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762120" y="2869560"/>
            <a:ext cx="103518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Microsoft-native posture (Secure Score, Microsoft Entra Identity Protection)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scores the tenant on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762120" y="3212640"/>
            <a:ext cx="95652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Microsoft's hygiene rules. Vendor floor. Does not critique Microsoft's own architectural choices.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762120" y="3708000"/>
            <a:ext cx="104540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Generalist audits (Big Four, incident-response firms)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are annual, six-figure, custom-scoped. Twelve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762120" y="4050720"/>
            <a:ext cx="28461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months between snapshots.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62120" y="4546080"/>
            <a:ext cx="274392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Nothing lives in between.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11778840" y="6355800"/>
            <a:ext cx="2282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2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Freeform 149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1" name="Freeform 150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2" name="Freeform 151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762120" y="2226960"/>
            <a:ext cx="7643520" cy="42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3000" b="1" strike="noStrike" spc="-1">
                <a:solidFill>
                  <a:srgbClr val="1E1B4B"/>
                </a:solidFill>
                <a:latin typeface="Arial"/>
                <a:ea typeface="Arial"/>
              </a:rPr>
              <a:t>What Azure Adversarial Posture Review is</a:t>
            </a:r>
            <a:endParaRPr lang="en-US" sz="3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4" name="Freeform 153"/>
          <p:cNvSpPr/>
          <p:nvPr/>
        </p:nvSpPr>
        <p:spPr>
          <a:xfrm>
            <a:off x="1019160" y="3666960"/>
            <a:ext cx="66960" cy="66960"/>
          </a:xfrm>
          <a:custGeom>
            <a:avLst/>
            <a:gdLst/>
            <a:ahLst/>
            <a:cxnLst/>
            <a:rect l="0" t="0" r="r" b="b"/>
            <a:pathLst>
              <a:path w="186" h="186">
                <a:moveTo>
                  <a:pt x="186" y="94"/>
                </a:moveTo>
                <a:cubicBezTo>
                  <a:pt x="186" y="106"/>
                  <a:pt x="183" y="118"/>
                  <a:pt x="179" y="129"/>
                </a:cubicBezTo>
                <a:cubicBezTo>
                  <a:pt x="174" y="140"/>
                  <a:pt x="167" y="150"/>
                  <a:pt x="159" y="159"/>
                </a:cubicBezTo>
                <a:cubicBezTo>
                  <a:pt x="150" y="168"/>
                  <a:pt x="140" y="174"/>
                  <a:pt x="129" y="179"/>
                </a:cubicBezTo>
                <a:cubicBezTo>
                  <a:pt x="117" y="184"/>
                  <a:pt x="105" y="186"/>
                  <a:pt x="93" y="186"/>
                </a:cubicBezTo>
                <a:cubicBezTo>
                  <a:pt x="81" y="186"/>
                  <a:pt x="69" y="184"/>
                  <a:pt x="58" y="179"/>
                </a:cubicBezTo>
                <a:cubicBezTo>
                  <a:pt x="46" y="174"/>
                  <a:pt x="35" y="168"/>
                  <a:pt x="27" y="159"/>
                </a:cubicBezTo>
                <a:cubicBezTo>
                  <a:pt x="18" y="150"/>
                  <a:pt x="11" y="140"/>
                  <a:pt x="7" y="129"/>
                </a:cubicBezTo>
                <a:cubicBezTo>
                  <a:pt x="2" y="118"/>
                  <a:pt x="0" y="106"/>
                  <a:pt x="0" y="94"/>
                </a:cubicBezTo>
                <a:cubicBezTo>
                  <a:pt x="0" y="80"/>
                  <a:pt x="2" y="68"/>
                  <a:pt x="7" y="57"/>
                </a:cubicBezTo>
                <a:cubicBezTo>
                  <a:pt x="11" y="46"/>
                  <a:pt x="18" y="36"/>
                  <a:pt x="27" y="27"/>
                </a:cubicBezTo>
                <a:cubicBezTo>
                  <a:pt x="35" y="18"/>
                  <a:pt x="46" y="12"/>
                  <a:pt x="58" y="7"/>
                </a:cubicBezTo>
                <a:cubicBezTo>
                  <a:pt x="69" y="2"/>
                  <a:pt x="81" y="0"/>
                  <a:pt x="93" y="0"/>
                </a:cubicBezTo>
                <a:cubicBezTo>
                  <a:pt x="105" y="0"/>
                  <a:pt x="117" y="2"/>
                  <a:pt x="129" y="7"/>
                </a:cubicBezTo>
                <a:cubicBezTo>
                  <a:pt x="140" y="12"/>
                  <a:pt x="150" y="18"/>
                  <a:pt x="159" y="27"/>
                </a:cubicBezTo>
                <a:cubicBezTo>
                  <a:pt x="167" y="36"/>
                  <a:pt x="174" y="46"/>
                  <a:pt x="179" y="57"/>
                </a:cubicBezTo>
                <a:cubicBezTo>
                  <a:pt x="183" y="68"/>
                  <a:pt x="186" y="80"/>
                  <a:pt x="186" y="94"/>
                </a:cubicBezTo>
                <a:close/>
              </a:path>
            </a:pathLst>
          </a:custGeom>
          <a:solidFill>
            <a:srgbClr val="1F293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62120" y="3060360"/>
            <a:ext cx="94784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A non-intrusive, MITRE-mapped assessment of your Microsoft Entra and Azure RBAC tenant.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6" name="Freeform 155"/>
          <p:cNvSpPr/>
          <p:nvPr/>
        </p:nvSpPr>
        <p:spPr>
          <a:xfrm>
            <a:off x="1019160" y="4066920"/>
            <a:ext cx="66960" cy="66960"/>
          </a:xfrm>
          <a:custGeom>
            <a:avLst/>
            <a:gdLst/>
            <a:ahLst/>
            <a:cxnLst/>
            <a:rect l="0" t="0" r="r" b="b"/>
            <a:pathLst>
              <a:path w="186" h="186">
                <a:moveTo>
                  <a:pt x="186" y="94"/>
                </a:moveTo>
                <a:cubicBezTo>
                  <a:pt x="186" y="106"/>
                  <a:pt x="183" y="118"/>
                  <a:pt x="179" y="129"/>
                </a:cubicBezTo>
                <a:cubicBezTo>
                  <a:pt x="174" y="141"/>
                  <a:pt x="167" y="151"/>
                  <a:pt x="159" y="159"/>
                </a:cubicBezTo>
                <a:cubicBezTo>
                  <a:pt x="150" y="168"/>
                  <a:pt x="140" y="175"/>
                  <a:pt x="129" y="179"/>
                </a:cubicBezTo>
                <a:cubicBezTo>
                  <a:pt x="117" y="184"/>
                  <a:pt x="105" y="186"/>
                  <a:pt x="93" y="186"/>
                </a:cubicBezTo>
                <a:cubicBezTo>
                  <a:pt x="81" y="186"/>
                  <a:pt x="69" y="184"/>
                  <a:pt x="58" y="179"/>
                </a:cubicBezTo>
                <a:cubicBezTo>
                  <a:pt x="46" y="175"/>
                  <a:pt x="35" y="168"/>
                  <a:pt x="27" y="159"/>
                </a:cubicBezTo>
                <a:cubicBezTo>
                  <a:pt x="18" y="151"/>
                  <a:pt x="11" y="141"/>
                  <a:pt x="7" y="129"/>
                </a:cubicBezTo>
                <a:cubicBezTo>
                  <a:pt x="2" y="118"/>
                  <a:pt x="0" y="106"/>
                  <a:pt x="0" y="94"/>
                </a:cubicBezTo>
                <a:cubicBezTo>
                  <a:pt x="0" y="82"/>
                  <a:pt x="2" y="69"/>
                  <a:pt x="7" y="57"/>
                </a:cubicBezTo>
                <a:cubicBezTo>
                  <a:pt x="11" y="46"/>
                  <a:pt x="18" y="36"/>
                  <a:pt x="27" y="27"/>
                </a:cubicBezTo>
                <a:cubicBezTo>
                  <a:pt x="35" y="19"/>
                  <a:pt x="46" y="12"/>
                  <a:pt x="58" y="7"/>
                </a:cubicBezTo>
                <a:cubicBezTo>
                  <a:pt x="69" y="3"/>
                  <a:pt x="81" y="0"/>
                  <a:pt x="93" y="0"/>
                </a:cubicBezTo>
                <a:cubicBezTo>
                  <a:pt x="105" y="0"/>
                  <a:pt x="117" y="3"/>
                  <a:pt x="129" y="7"/>
                </a:cubicBezTo>
                <a:cubicBezTo>
                  <a:pt x="140" y="12"/>
                  <a:pt x="150" y="19"/>
                  <a:pt x="159" y="27"/>
                </a:cubicBezTo>
                <a:cubicBezTo>
                  <a:pt x="167" y="36"/>
                  <a:pt x="174" y="46"/>
                  <a:pt x="179" y="57"/>
                </a:cubicBezTo>
                <a:cubicBezTo>
                  <a:pt x="183" y="69"/>
                  <a:pt x="186" y="82"/>
                  <a:pt x="186" y="94"/>
                </a:cubicBezTo>
                <a:close/>
              </a:path>
            </a:pathLst>
          </a:custGeom>
          <a:solidFill>
            <a:srgbClr val="1F293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1219320" y="3555360"/>
            <a:ext cx="99615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Attacker vantage.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Same offensive tooling a current adversary would use to enumerate the tenant.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8" name="Freeform 157"/>
          <p:cNvSpPr/>
          <p:nvPr/>
        </p:nvSpPr>
        <p:spPr>
          <a:xfrm>
            <a:off x="1019160" y="4466880"/>
            <a:ext cx="66960" cy="67320"/>
          </a:xfrm>
          <a:custGeom>
            <a:avLst/>
            <a:gdLst/>
            <a:ahLst/>
            <a:cxnLst/>
            <a:rect l="0" t="0" r="r" b="b"/>
            <a:pathLst>
              <a:path w="186" h="187">
                <a:moveTo>
                  <a:pt x="186" y="94"/>
                </a:moveTo>
                <a:cubicBezTo>
                  <a:pt x="186" y="106"/>
                  <a:pt x="183" y="118"/>
                  <a:pt x="179" y="129"/>
                </a:cubicBezTo>
                <a:cubicBezTo>
                  <a:pt x="174" y="141"/>
                  <a:pt x="167" y="151"/>
                  <a:pt x="159" y="160"/>
                </a:cubicBezTo>
                <a:cubicBezTo>
                  <a:pt x="150" y="168"/>
                  <a:pt x="140" y="175"/>
                  <a:pt x="129" y="180"/>
                </a:cubicBezTo>
                <a:cubicBezTo>
                  <a:pt x="117" y="184"/>
                  <a:pt x="105" y="187"/>
                  <a:pt x="93" y="187"/>
                </a:cubicBezTo>
                <a:cubicBezTo>
                  <a:pt x="81" y="187"/>
                  <a:pt x="69" y="184"/>
                  <a:pt x="58" y="180"/>
                </a:cubicBezTo>
                <a:cubicBezTo>
                  <a:pt x="46" y="175"/>
                  <a:pt x="35" y="168"/>
                  <a:pt x="27" y="160"/>
                </a:cubicBezTo>
                <a:cubicBezTo>
                  <a:pt x="18" y="151"/>
                  <a:pt x="11" y="141"/>
                  <a:pt x="7" y="129"/>
                </a:cubicBezTo>
                <a:cubicBezTo>
                  <a:pt x="2" y="118"/>
                  <a:pt x="0" y="106"/>
                  <a:pt x="0" y="94"/>
                </a:cubicBezTo>
                <a:cubicBezTo>
                  <a:pt x="0" y="82"/>
                  <a:pt x="2" y="69"/>
                  <a:pt x="7" y="58"/>
                </a:cubicBezTo>
                <a:cubicBezTo>
                  <a:pt x="11" y="46"/>
                  <a:pt x="18" y="36"/>
                  <a:pt x="27" y="28"/>
                </a:cubicBezTo>
                <a:cubicBezTo>
                  <a:pt x="35" y="19"/>
                  <a:pt x="46" y="12"/>
                  <a:pt x="58" y="8"/>
                </a:cubicBezTo>
                <a:cubicBezTo>
                  <a:pt x="69" y="3"/>
                  <a:pt x="81" y="0"/>
                  <a:pt x="93" y="0"/>
                </a:cubicBezTo>
                <a:cubicBezTo>
                  <a:pt x="105" y="0"/>
                  <a:pt x="117" y="3"/>
                  <a:pt x="129" y="8"/>
                </a:cubicBezTo>
                <a:cubicBezTo>
                  <a:pt x="140" y="12"/>
                  <a:pt x="150" y="19"/>
                  <a:pt x="159" y="28"/>
                </a:cubicBezTo>
                <a:cubicBezTo>
                  <a:pt x="167" y="36"/>
                  <a:pt x="174" y="46"/>
                  <a:pt x="179" y="58"/>
                </a:cubicBezTo>
                <a:cubicBezTo>
                  <a:pt x="183" y="69"/>
                  <a:pt x="186" y="82"/>
                  <a:pt x="186" y="94"/>
                </a:cubicBezTo>
                <a:close/>
              </a:path>
            </a:pathLst>
          </a:custGeom>
          <a:solidFill>
            <a:srgbClr val="1F293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1219320" y="3955680"/>
            <a:ext cx="949068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Defender authorization.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Read-only. No agents. No exploitation attempts. No IR coordination.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1219320" y="4355640"/>
            <a:ext cx="913572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Adversary-calibrated.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Every finding mapped to MITRE ATT&amp;CK and attack chain stages.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11778840" y="6355800"/>
            <a:ext cx="2282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3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Freeform 161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3" name="Freeform 162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4" name="Freeform 163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5" name="Freeform 164"/>
          <p:cNvSpPr/>
          <p:nvPr/>
        </p:nvSpPr>
        <p:spPr>
          <a:xfrm>
            <a:off x="1904760" y="2971440"/>
            <a:ext cx="1905480" cy="952920"/>
          </a:xfrm>
          <a:custGeom>
            <a:avLst/>
            <a:gdLst/>
            <a:ahLst/>
            <a:cxnLst/>
            <a:rect l="0" t="0" r="r" b="b"/>
            <a:pathLst>
              <a:path w="5293" h="2647">
                <a:moveTo>
                  <a:pt x="265" y="0"/>
                </a:moveTo>
                <a:lnTo>
                  <a:pt x="5028" y="0"/>
                </a:lnTo>
                <a:cubicBezTo>
                  <a:pt x="5046" y="0"/>
                  <a:pt x="5063" y="2"/>
                  <a:pt x="5080" y="6"/>
                </a:cubicBezTo>
                <a:cubicBezTo>
                  <a:pt x="5097" y="9"/>
                  <a:pt x="5113" y="14"/>
                  <a:pt x="5130" y="21"/>
                </a:cubicBezTo>
                <a:cubicBezTo>
                  <a:pt x="5146" y="27"/>
                  <a:pt x="5161" y="35"/>
                  <a:pt x="5175" y="45"/>
                </a:cubicBezTo>
                <a:cubicBezTo>
                  <a:pt x="5190" y="55"/>
                  <a:pt x="5203" y="66"/>
                  <a:pt x="5215" y="78"/>
                </a:cubicBezTo>
                <a:cubicBezTo>
                  <a:pt x="5228" y="90"/>
                  <a:pt x="5239" y="104"/>
                  <a:pt x="5248" y="118"/>
                </a:cubicBezTo>
                <a:cubicBezTo>
                  <a:pt x="5258" y="133"/>
                  <a:pt x="5266" y="148"/>
                  <a:pt x="5273" y="164"/>
                </a:cubicBezTo>
                <a:cubicBezTo>
                  <a:pt x="5279" y="180"/>
                  <a:pt x="5284" y="196"/>
                  <a:pt x="5288" y="213"/>
                </a:cubicBezTo>
                <a:cubicBezTo>
                  <a:pt x="5291" y="231"/>
                  <a:pt x="5293" y="248"/>
                  <a:pt x="5293" y="265"/>
                </a:cubicBezTo>
                <a:lnTo>
                  <a:pt x="5293" y="2383"/>
                </a:lnTo>
                <a:cubicBezTo>
                  <a:pt x="5293" y="2400"/>
                  <a:pt x="5291" y="2417"/>
                  <a:pt x="5288" y="2434"/>
                </a:cubicBezTo>
                <a:cubicBezTo>
                  <a:pt x="5284" y="2451"/>
                  <a:pt x="5279" y="2468"/>
                  <a:pt x="5273" y="2484"/>
                </a:cubicBezTo>
                <a:cubicBezTo>
                  <a:pt x="5266" y="2500"/>
                  <a:pt x="5258" y="2515"/>
                  <a:pt x="5248" y="2530"/>
                </a:cubicBezTo>
                <a:cubicBezTo>
                  <a:pt x="5239" y="2544"/>
                  <a:pt x="5228" y="2558"/>
                  <a:pt x="5215" y="2570"/>
                </a:cubicBezTo>
                <a:cubicBezTo>
                  <a:pt x="5203" y="2582"/>
                  <a:pt x="5190" y="2593"/>
                  <a:pt x="5175" y="2603"/>
                </a:cubicBezTo>
                <a:cubicBezTo>
                  <a:pt x="5161" y="2612"/>
                  <a:pt x="5146" y="2621"/>
                  <a:pt x="5130" y="2627"/>
                </a:cubicBezTo>
                <a:cubicBezTo>
                  <a:pt x="5113" y="2634"/>
                  <a:pt x="5097" y="2639"/>
                  <a:pt x="5080" y="2642"/>
                </a:cubicBezTo>
                <a:cubicBezTo>
                  <a:pt x="5063" y="2646"/>
                  <a:pt x="5046" y="2647"/>
                  <a:pt x="5028" y="2647"/>
                </a:cubicBezTo>
                <a:lnTo>
                  <a:pt x="265" y="2647"/>
                </a:lnTo>
                <a:cubicBezTo>
                  <a:pt x="247" y="2647"/>
                  <a:pt x="230" y="2646"/>
                  <a:pt x="213" y="2642"/>
                </a:cubicBezTo>
                <a:cubicBezTo>
                  <a:pt x="196" y="2639"/>
                  <a:pt x="180" y="2634"/>
                  <a:pt x="163" y="2627"/>
                </a:cubicBezTo>
                <a:cubicBezTo>
                  <a:pt x="147" y="2621"/>
                  <a:pt x="132" y="2612"/>
                  <a:pt x="118" y="2603"/>
                </a:cubicBezTo>
                <a:cubicBezTo>
                  <a:pt x="103" y="2593"/>
                  <a:pt x="90" y="2582"/>
                  <a:pt x="78" y="2570"/>
                </a:cubicBezTo>
                <a:cubicBezTo>
                  <a:pt x="65" y="2558"/>
                  <a:pt x="54" y="2544"/>
                  <a:pt x="45" y="2530"/>
                </a:cubicBezTo>
                <a:cubicBezTo>
                  <a:pt x="35" y="2515"/>
                  <a:pt x="27" y="2500"/>
                  <a:pt x="20" y="2484"/>
                </a:cubicBezTo>
                <a:cubicBezTo>
                  <a:pt x="14" y="2468"/>
                  <a:pt x="9" y="2451"/>
                  <a:pt x="5" y="2434"/>
                </a:cubicBezTo>
                <a:cubicBezTo>
                  <a:pt x="2" y="2417"/>
                  <a:pt x="0" y="2400"/>
                  <a:pt x="0" y="2383"/>
                </a:cubicBezTo>
                <a:lnTo>
                  <a:pt x="0" y="265"/>
                </a:lnTo>
                <a:cubicBezTo>
                  <a:pt x="0" y="248"/>
                  <a:pt x="2" y="231"/>
                  <a:pt x="5" y="213"/>
                </a:cubicBezTo>
                <a:cubicBezTo>
                  <a:pt x="9" y="196"/>
                  <a:pt x="14" y="180"/>
                  <a:pt x="20" y="164"/>
                </a:cubicBezTo>
                <a:cubicBezTo>
                  <a:pt x="27" y="148"/>
                  <a:pt x="35" y="133"/>
                  <a:pt x="45" y="118"/>
                </a:cubicBezTo>
                <a:cubicBezTo>
                  <a:pt x="54" y="104"/>
                  <a:pt x="65" y="90"/>
                  <a:pt x="78" y="78"/>
                </a:cubicBezTo>
                <a:cubicBezTo>
                  <a:pt x="90" y="66"/>
                  <a:pt x="103" y="55"/>
                  <a:pt x="118" y="45"/>
                </a:cubicBezTo>
                <a:cubicBezTo>
                  <a:pt x="132" y="35"/>
                  <a:pt x="147" y="27"/>
                  <a:pt x="163" y="21"/>
                </a:cubicBezTo>
                <a:cubicBezTo>
                  <a:pt x="180" y="14"/>
                  <a:pt x="196" y="9"/>
                  <a:pt x="213" y="6"/>
                </a:cubicBezTo>
                <a:cubicBezTo>
                  <a:pt x="230" y="2"/>
                  <a:pt x="247" y="0"/>
                  <a:pt x="265" y="0"/>
                </a:cubicBez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6" name="Freeform 165"/>
          <p:cNvSpPr/>
          <p:nvPr/>
        </p:nvSpPr>
        <p:spPr>
          <a:xfrm>
            <a:off x="1904760" y="2971440"/>
            <a:ext cx="1905480" cy="952920"/>
          </a:xfrm>
          <a:custGeom>
            <a:avLst/>
            <a:gdLst/>
            <a:ahLst/>
            <a:cxnLst/>
            <a:rect l="0" t="0" r="r" b="b"/>
            <a:pathLst>
              <a:path w="5293" h="2647">
                <a:moveTo>
                  <a:pt x="265" y="0"/>
                </a:moveTo>
                <a:lnTo>
                  <a:pt x="5028" y="0"/>
                </a:lnTo>
                <a:cubicBezTo>
                  <a:pt x="5046" y="0"/>
                  <a:pt x="5063" y="2"/>
                  <a:pt x="5080" y="6"/>
                </a:cubicBezTo>
                <a:cubicBezTo>
                  <a:pt x="5097" y="9"/>
                  <a:pt x="5113" y="14"/>
                  <a:pt x="5130" y="21"/>
                </a:cubicBezTo>
                <a:cubicBezTo>
                  <a:pt x="5146" y="27"/>
                  <a:pt x="5161" y="35"/>
                  <a:pt x="5175" y="45"/>
                </a:cubicBezTo>
                <a:cubicBezTo>
                  <a:pt x="5190" y="55"/>
                  <a:pt x="5203" y="66"/>
                  <a:pt x="5215" y="78"/>
                </a:cubicBezTo>
                <a:cubicBezTo>
                  <a:pt x="5228" y="90"/>
                  <a:pt x="5239" y="104"/>
                  <a:pt x="5248" y="118"/>
                </a:cubicBezTo>
                <a:cubicBezTo>
                  <a:pt x="5258" y="133"/>
                  <a:pt x="5266" y="148"/>
                  <a:pt x="5273" y="164"/>
                </a:cubicBezTo>
                <a:cubicBezTo>
                  <a:pt x="5279" y="180"/>
                  <a:pt x="5284" y="196"/>
                  <a:pt x="5288" y="213"/>
                </a:cubicBezTo>
                <a:cubicBezTo>
                  <a:pt x="5291" y="231"/>
                  <a:pt x="5293" y="248"/>
                  <a:pt x="5293" y="265"/>
                </a:cubicBezTo>
                <a:lnTo>
                  <a:pt x="5293" y="2383"/>
                </a:lnTo>
                <a:cubicBezTo>
                  <a:pt x="5293" y="2400"/>
                  <a:pt x="5291" y="2417"/>
                  <a:pt x="5288" y="2434"/>
                </a:cubicBezTo>
                <a:cubicBezTo>
                  <a:pt x="5284" y="2451"/>
                  <a:pt x="5279" y="2468"/>
                  <a:pt x="5273" y="2484"/>
                </a:cubicBezTo>
                <a:cubicBezTo>
                  <a:pt x="5266" y="2500"/>
                  <a:pt x="5258" y="2515"/>
                  <a:pt x="5248" y="2530"/>
                </a:cubicBezTo>
                <a:cubicBezTo>
                  <a:pt x="5239" y="2544"/>
                  <a:pt x="5228" y="2558"/>
                  <a:pt x="5215" y="2570"/>
                </a:cubicBezTo>
                <a:cubicBezTo>
                  <a:pt x="5203" y="2582"/>
                  <a:pt x="5190" y="2593"/>
                  <a:pt x="5175" y="2603"/>
                </a:cubicBezTo>
                <a:cubicBezTo>
                  <a:pt x="5161" y="2612"/>
                  <a:pt x="5146" y="2621"/>
                  <a:pt x="5130" y="2627"/>
                </a:cubicBezTo>
                <a:cubicBezTo>
                  <a:pt x="5113" y="2634"/>
                  <a:pt x="5097" y="2639"/>
                  <a:pt x="5080" y="2642"/>
                </a:cubicBezTo>
                <a:cubicBezTo>
                  <a:pt x="5063" y="2646"/>
                  <a:pt x="5046" y="2647"/>
                  <a:pt x="5028" y="2647"/>
                </a:cubicBezTo>
                <a:lnTo>
                  <a:pt x="265" y="2647"/>
                </a:lnTo>
                <a:cubicBezTo>
                  <a:pt x="247" y="2647"/>
                  <a:pt x="230" y="2646"/>
                  <a:pt x="213" y="2642"/>
                </a:cubicBezTo>
                <a:cubicBezTo>
                  <a:pt x="196" y="2639"/>
                  <a:pt x="180" y="2634"/>
                  <a:pt x="163" y="2627"/>
                </a:cubicBezTo>
                <a:cubicBezTo>
                  <a:pt x="147" y="2621"/>
                  <a:pt x="132" y="2612"/>
                  <a:pt x="118" y="2603"/>
                </a:cubicBezTo>
                <a:cubicBezTo>
                  <a:pt x="103" y="2593"/>
                  <a:pt x="90" y="2582"/>
                  <a:pt x="78" y="2570"/>
                </a:cubicBezTo>
                <a:cubicBezTo>
                  <a:pt x="65" y="2558"/>
                  <a:pt x="54" y="2544"/>
                  <a:pt x="45" y="2530"/>
                </a:cubicBezTo>
                <a:cubicBezTo>
                  <a:pt x="35" y="2515"/>
                  <a:pt x="27" y="2500"/>
                  <a:pt x="20" y="2484"/>
                </a:cubicBezTo>
                <a:cubicBezTo>
                  <a:pt x="14" y="2468"/>
                  <a:pt x="9" y="2451"/>
                  <a:pt x="5" y="2434"/>
                </a:cubicBezTo>
                <a:cubicBezTo>
                  <a:pt x="2" y="2417"/>
                  <a:pt x="0" y="2400"/>
                  <a:pt x="0" y="2383"/>
                </a:cubicBezTo>
                <a:lnTo>
                  <a:pt x="0" y="265"/>
                </a:lnTo>
                <a:cubicBezTo>
                  <a:pt x="0" y="248"/>
                  <a:pt x="2" y="231"/>
                  <a:pt x="5" y="213"/>
                </a:cubicBezTo>
                <a:cubicBezTo>
                  <a:pt x="9" y="196"/>
                  <a:pt x="14" y="180"/>
                  <a:pt x="20" y="164"/>
                </a:cubicBezTo>
                <a:cubicBezTo>
                  <a:pt x="27" y="148"/>
                  <a:pt x="35" y="133"/>
                  <a:pt x="45" y="118"/>
                </a:cubicBezTo>
                <a:cubicBezTo>
                  <a:pt x="54" y="104"/>
                  <a:pt x="65" y="90"/>
                  <a:pt x="78" y="78"/>
                </a:cubicBezTo>
                <a:cubicBezTo>
                  <a:pt x="90" y="66"/>
                  <a:pt x="103" y="55"/>
                  <a:pt x="118" y="45"/>
                </a:cubicBezTo>
                <a:cubicBezTo>
                  <a:pt x="132" y="35"/>
                  <a:pt x="147" y="27"/>
                  <a:pt x="163" y="21"/>
                </a:cubicBezTo>
                <a:cubicBezTo>
                  <a:pt x="180" y="14"/>
                  <a:pt x="196" y="9"/>
                  <a:pt x="213" y="6"/>
                </a:cubicBezTo>
                <a:cubicBezTo>
                  <a:pt x="230" y="2"/>
                  <a:pt x="247" y="0"/>
                  <a:pt x="265" y="0"/>
                </a:cubicBezTo>
                <a:close/>
              </a:path>
            </a:pathLst>
          </a:custGeom>
          <a:noFill/>
          <a:ln w="18720">
            <a:solidFill>
              <a:srgbClr val="312E81"/>
            </a:solidFill>
            <a:miter/>
          </a:ln>
        </p:spPr>
        <p:txBody>
          <a:bodyPr lIns="9360" tIns="9360" rIns="9360" bIns="936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762120" y="1607760"/>
            <a:ext cx="2349360" cy="42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3000" b="1" strike="noStrike" spc="-1">
                <a:solidFill>
                  <a:srgbClr val="1E1B4B"/>
                </a:solidFill>
                <a:latin typeface="Arial"/>
                <a:ea typeface="Arial"/>
              </a:rPr>
              <a:t>How it works</a:t>
            </a:r>
            <a:endParaRPr lang="en-US" sz="3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2019240" y="3178440"/>
            <a:ext cx="166968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Read-only collection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2081160" y="3441600"/>
            <a:ext cx="1550520" cy="148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050" b="0" strike="noStrike" spc="-1">
                <a:solidFill>
                  <a:srgbClr val="1F2937"/>
                </a:solidFill>
                <a:latin typeface="Arial"/>
                <a:ea typeface="Arial"/>
              </a:rPr>
              <a:t>ROADtools + AzureHound</a:t>
            </a:r>
            <a:endParaRPr lang="en-US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0" name="Straight Connector 169"/>
          <p:cNvSpPr/>
          <p:nvPr/>
        </p:nvSpPr>
        <p:spPr>
          <a:xfrm>
            <a:off x="3857400" y="3447720"/>
            <a:ext cx="1143000" cy="0"/>
          </a:xfrm>
          <a:prstGeom prst="line">
            <a:avLst/>
          </a:prstGeom>
          <a:ln w="18720">
            <a:solidFill>
              <a:srgbClr val="312E8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360" tIns="-9360" rIns="9360" bIns="-936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1" name="Freeform 170"/>
          <p:cNvSpPr/>
          <p:nvPr/>
        </p:nvSpPr>
        <p:spPr>
          <a:xfrm>
            <a:off x="4897440" y="3390840"/>
            <a:ext cx="114840" cy="114480"/>
          </a:xfrm>
          <a:custGeom>
            <a:avLst/>
            <a:gdLst/>
            <a:ahLst/>
            <a:cxnLst/>
            <a:rect l="0" t="0" r="r" b="b"/>
            <a:pathLst>
              <a:path w="319" h="318">
                <a:moveTo>
                  <a:pt x="0" y="0"/>
                </a:moveTo>
                <a:lnTo>
                  <a:pt x="319" y="158"/>
                </a:lnTo>
                <a:lnTo>
                  <a:pt x="0" y="318"/>
                </a:lnTo>
                <a:lnTo>
                  <a:pt x="0" y="0"/>
                </a:lnTo>
                <a:close/>
              </a:path>
            </a:pathLst>
          </a:custGeom>
          <a:solidFill>
            <a:srgbClr val="312E8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72" name="Freeform 171"/>
          <p:cNvSpPr/>
          <p:nvPr/>
        </p:nvSpPr>
        <p:spPr>
          <a:xfrm>
            <a:off x="5047920" y="2971440"/>
            <a:ext cx="2095920" cy="952920"/>
          </a:xfrm>
          <a:custGeom>
            <a:avLst/>
            <a:gdLst/>
            <a:ahLst/>
            <a:cxnLst/>
            <a:rect l="0" t="0" r="r" b="b"/>
            <a:pathLst>
              <a:path w="5822" h="2647">
                <a:moveTo>
                  <a:pt x="265" y="0"/>
                </a:moveTo>
                <a:lnTo>
                  <a:pt x="5558" y="0"/>
                </a:lnTo>
                <a:cubicBezTo>
                  <a:pt x="5575" y="0"/>
                  <a:pt x="5592" y="2"/>
                  <a:pt x="5609" y="6"/>
                </a:cubicBezTo>
                <a:cubicBezTo>
                  <a:pt x="5626" y="9"/>
                  <a:pt x="5643" y="14"/>
                  <a:pt x="5659" y="21"/>
                </a:cubicBezTo>
                <a:cubicBezTo>
                  <a:pt x="5675" y="27"/>
                  <a:pt x="5690" y="35"/>
                  <a:pt x="5705" y="45"/>
                </a:cubicBezTo>
                <a:cubicBezTo>
                  <a:pt x="5719" y="55"/>
                  <a:pt x="5732" y="66"/>
                  <a:pt x="5745" y="78"/>
                </a:cubicBezTo>
                <a:cubicBezTo>
                  <a:pt x="5757" y="90"/>
                  <a:pt x="5768" y="104"/>
                  <a:pt x="5778" y="118"/>
                </a:cubicBezTo>
                <a:cubicBezTo>
                  <a:pt x="5787" y="133"/>
                  <a:pt x="5795" y="148"/>
                  <a:pt x="5802" y="164"/>
                </a:cubicBezTo>
                <a:cubicBezTo>
                  <a:pt x="5809" y="180"/>
                  <a:pt x="5814" y="196"/>
                  <a:pt x="5817" y="213"/>
                </a:cubicBezTo>
                <a:cubicBezTo>
                  <a:pt x="5821" y="231"/>
                  <a:pt x="5822" y="248"/>
                  <a:pt x="5822" y="265"/>
                </a:cubicBezTo>
                <a:lnTo>
                  <a:pt x="5822" y="2383"/>
                </a:lnTo>
                <a:cubicBezTo>
                  <a:pt x="5822" y="2400"/>
                  <a:pt x="5821" y="2417"/>
                  <a:pt x="5817" y="2434"/>
                </a:cubicBezTo>
                <a:cubicBezTo>
                  <a:pt x="5814" y="2451"/>
                  <a:pt x="5809" y="2468"/>
                  <a:pt x="5802" y="2484"/>
                </a:cubicBezTo>
                <a:cubicBezTo>
                  <a:pt x="5795" y="2500"/>
                  <a:pt x="5787" y="2515"/>
                  <a:pt x="5778" y="2530"/>
                </a:cubicBezTo>
                <a:cubicBezTo>
                  <a:pt x="5768" y="2544"/>
                  <a:pt x="5757" y="2558"/>
                  <a:pt x="5745" y="2570"/>
                </a:cubicBezTo>
                <a:cubicBezTo>
                  <a:pt x="5732" y="2582"/>
                  <a:pt x="5719" y="2593"/>
                  <a:pt x="5705" y="2603"/>
                </a:cubicBezTo>
                <a:cubicBezTo>
                  <a:pt x="5690" y="2612"/>
                  <a:pt x="5675" y="2621"/>
                  <a:pt x="5659" y="2627"/>
                </a:cubicBezTo>
                <a:cubicBezTo>
                  <a:pt x="5643" y="2634"/>
                  <a:pt x="5626" y="2639"/>
                  <a:pt x="5609" y="2642"/>
                </a:cubicBezTo>
                <a:cubicBezTo>
                  <a:pt x="5592" y="2646"/>
                  <a:pt x="5575" y="2647"/>
                  <a:pt x="5558" y="2647"/>
                </a:cubicBezTo>
                <a:lnTo>
                  <a:pt x="265" y="2647"/>
                </a:lnTo>
                <a:cubicBezTo>
                  <a:pt x="248" y="2647"/>
                  <a:pt x="230" y="2646"/>
                  <a:pt x="213" y="2642"/>
                </a:cubicBezTo>
                <a:cubicBezTo>
                  <a:pt x="196" y="2639"/>
                  <a:pt x="180" y="2634"/>
                  <a:pt x="164" y="2627"/>
                </a:cubicBezTo>
                <a:cubicBezTo>
                  <a:pt x="148" y="2621"/>
                  <a:pt x="132" y="2612"/>
                  <a:pt x="118" y="2603"/>
                </a:cubicBezTo>
                <a:cubicBezTo>
                  <a:pt x="104" y="2593"/>
                  <a:pt x="90" y="2582"/>
                  <a:pt x="78" y="2570"/>
                </a:cubicBezTo>
                <a:cubicBezTo>
                  <a:pt x="66" y="2558"/>
                  <a:pt x="55" y="2544"/>
                  <a:pt x="45" y="2530"/>
                </a:cubicBezTo>
                <a:cubicBezTo>
                  <a:pt x="35" y="2515"/>
                  <a:pt x="27" y="2500"/>
                  <a:pt x="21" y="2484"/>
                </a:cubicBezTo>
                <a:cubicBezTo>
                  <a:pt x="14" y="2468"/>
                  <a:pt x="9" y="2451"/>
                  <a:pt x="5" y="2434"/>
                </a:cubicBezTo>
                <a:cubicBezTo>
                  <a:pt x="2" y="2417"/>
                  <a:pt x="0" y="2400"/>
                  <a:pt x="0" y="2383"/>
                </a:cubicBezTo>
                <a:lnTo>
                  <a:pt x="0" y="265"/>
                </a:lnTo>
                <a:cubicBezTo>
                  <a:pt x="0" y="248"/>
                  <a:pt x="2" y="231"/>
                  <a:pt x="5" y="213"/>
                </a:cubicBezTo>
                <a:cubicBezTo>
                  <a:pt x="9" y="196"/>
                  <a:pt x="14" y="180"/>
                  <a:pt x="21" y="164"/>
                </a:cubicBezTo>
                <a:cubicBezTo>
                  <a:pt x="27" y="148"/>
                  <a:pt x="35" y="133"/>
                  <a:pt x="45" y="118"/>
                </a:cubicBezTo>
                <a:cubicBezTo>
                  <a:pt x="55" y="104"/>
                  <a:pt x="66" y="90"/>
                  <a:pt x="78" y="78"/>
                </a:cubicBezTo>
                <a:cubicBezTo>
                  <a:pt x="90" y="66"/>
                  <a:pt x="104" y="55"/>
                  <a:pt x="118" y="45"/>
                </a:cubicBezTo>
                <a:cubicBezTo>
                  <a:pt x="132" y="35"/>
                  <a:pt x="148" y="27"/>
                  <a:pt x="164" y="21"/>
                </a:cubicBezTo>
                <a:cubicBezTo>
                  <a:pt x="180" y="14"/>
                  <a:pt x="196" y="9"/>
                  <a:pt x="213" y="6"/>
                </a:cubicBezTo>
                <a:cubicBezTo>
                  <a:pt x="230" y="2"/>
                  <a:pt x="248" y="0"/>
                  <a:pt x="265" y="0"/>
                </a:cubicBez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3" name="Freeform 172"/>
          <p:cNvSpPr/>
          <p:nvPr/>
        </p:nvSpPr>
        <p:spPr>
          <a:xfrm>
            <a:off x="5047920" y="2971440"/>
            <a:ext cx="2095920" cy="952920"/>
          </a:xfrm>
          <a:custGeom>
            <a:avLst/>
            <a:gdLst/>
            <a:ahLst/>
            <a:cxnLst/>
            <a:rect l="0" t="0" r="r" b="b"/>
            <a:pathLst>
              <a:path w="5822" h="2647">
                <a:moveTo>
                  <a:pt x="265" y="0"/>
                </a:moveTo>
                <a:lnTo>
                  <a:pt x="5558" y="0"/>
                </a:lnTo>
                <a:cubicBezTo>
                  <a:pt x="5575" y="0"/>
                  <a:pt x="5592" y="2"/>
                  <a:pt x="5609" y="6"/>
                </a:cubicBezTo>
                <a:cubicBezTo>
                  <a:pt x="5626" y="9"/>
                  <a:pt x="5643" y="14"/>
                  <a:pt x="5659" y="21"/>
                </a:cubicBezTo>
                <a:cubicBezTo>
                  <a:pt x="5675" y="27"/>
                  <a:pt x="5690" y="35"/>
                  <a:pt x="5705" y="45"/>
                </a:cubicBezTo>
                <a:cubicBezTo>
                  <a:pt x="5719" y="55"/>
                  <a:pt x="5732" y="66"/>
                  <a:pt x="5745" y="78"/>
                </a:cubicBezTo>
                <a:cubicBezTo>
                  <a:pt x="5757" y="90"/>
                  <a:pt x="5768" y="104"/>
                  <a:pt x="5778" y="118"/>
                </a:cubicBezTo>
                <a:cubicBezTo>
                  <a:pt x="5787" y="133"/>
                  <a:pt x="5795" y="148"/>
                  <a:pt x="5802" y="164"/>
                </a:cubicBezTo>
                <a:cubicBezTo>
                  <a:pt x="5809" y="180"/>
                  <a:pt x="5814" y="196"/>
                  <a:pt x="5817" y="213"/>
                </a:cubicBezTo>
                <a:cubicBezTo>
                  <a:pt x="5821" y="231"/>
                  <a:pt x="5822" y="248"/>
                  <a:pt x="5822" y="265"/>
                </a:cubicBezTo>
                <a:lnTo>
                  <a:pt x="5822" y="2383"/>
                </a:lnTo>
                <a:cubicBezTo>
                  <a:pt x="5822" y="2400"/>
                  <a:pt x="5821" y="2417"/>
                  <a:pt x="5817" y="2434"/>
                </a:cubicBezTo>
                <a:cubicBezTo>
                  <a:pt x="5814" y="2451"/>
                  <a:pt x="5809" y="2468"/>
                  <a:pt x="5802" y="2484"/>
                </a:cubicBezTo>
                <a:cubicBezTo>
                  <a:pt x="5795" y="2500"/>
                  <a:pt x="5787" y="2515"/>
                  <a:pt x="5778" y="2530"/>
                </a:cubicBezTo>
                <a:cubicBezTo>
                  <a:pt x="5768" y="2544"/>
                  <a:pt x="5757" y="2558"/>
                  <a:pt x="5745" y="2570"/>
                </a:cubicBezTo>
                <a:cubicBezTo>
                  <a:pt x="5732" y="2582"/>
                  <a:pt x="5719" y="2593"/>
                  <a:pt x="5705" y="2603"/>
                </a:cubicBezTo>
                <a:cubicBezTo>
                  <a:pt x="5690" y="2612"/>
                  <a:pt x="5675" y="2621"/>
                  <a:pt x="5659" y="2627"/>
                </a:cubicBezTo>
                <a:cubicBezTo>
                  <a:pt x="5643" y="2634"/>
                  <a:pt x="5626" y="2639"/>
                  <a:pt x="5609" y="2642"/>
                </a:cubicBezTo>
                <a:cubicBezTo>
                  <a:pt x="5592" y="2646"/>
                  <a:pt x="5575" y="2647"/>
                  <a:pt x="5558" y="2647"/>
                </a:cubicBezTo>
                <a:lnTo>
                  <a:pt x="265" y="2647"/>
                </a:lnTo>
                <a:cubicBezTo>
                  <a:pt x="248" y="2647"/>
                  <a:pt x="230" y="2646"/>
                  <a:pt x="213" y="2642"/>
                </a:cubicBezTo>
                <a:cubicBezTo>
                  <a:pt x="196" y="2639"/>
                  <a:pt x="180" y="2634"/>
                  <a:pt x="164" y="2627"/>
                </a:cubicBezTo>
                <a:cubicBezTo>
                  <a:pt x="148" y="2621"/>
                  <a:pt x="132" y="2612"/>
                  <a:pt x="118" y="2603"/>
                </a:cubicBezTo>
                <a:cubicBezTo>
                  <a:pt x="104" y="2593"/>
                  <a:pt x="90" y="2582"/>
                  <a:pt x="78" y="2570"/>
                </a:cubicBezTo>
                <a:cubicBezTo>
                  <a:pt x="66" y="2558"/>
                  <a:pt x="55" y="2544"/>
                  <a:pt x="45" y="2530"/>
                </a:cubicBezTo>
                <a:cubicBezTo>
                  <a:pt x="35" y="2515"/>
                  <a:pt x="27" y="2500"/>
                  <a:pt x="21" y="2484"/>
                </a:cubicBezTo>
                <a:cubicBezTo>
                  <a:pt x="14" y="2468"/>
                  <a:pt x="9" y="2451"/>
                  <a:pt x="5" y="2434"/>
                </a:cubicBezTo>
                <a:cubicBezTo>
                  <a:pt x="2" y="2417"/>
                  <a:pt x="0" y="2400"/>
                  <a:pt x="0" y="2383"/>
                </a:cubicBezTo>
                <a:lnTo>
                  <a:pt x="0" y="265"/>
                </a:lnTo>
                <a:cubicBezTo>
                  <a:pt x="0" y="248"/>
                  <a:pt x="2" y="231"/>
                  <a:pt x="5" y="213"/>
                </a:cubicBezTo>
                <a:cubicBezTo>
                  <a:pt x="9" y="196"/>
                  <a:pt x="14" y="180"/>
                  <a:pt x="21" y="164"/>
                </a:cubicBezTo>
                <a:cubicBezTo>
                  <a:pt x="27" y="148"/>
                  <a:pt x="35" y="133"/>
                  <a:pt x="45" y="118"/>
                </a:cubicBezTo>
                <a:cubicBezTo>
                  <a:pt x="55" y="104"/>
                  <a:pt x="66" y="90"/>
                  <a:pt x="78" y="78"/>
                </a:cubicBezTo>
                <a:cubicBezTo>
                  <a:pt x="90" y="66"/>
                  <a:pt x="104" y="55"/>
                  <a:pt x="118" y="45"/>
                </a:cubicBezTo>
                <a:cubicBezTo>
                  <a:pt x="132" y="35"/>
                  <a:pt x="148" y="27"/>
                  <a:pt x="164" y="21"/>
                </a:cubicBezTo>
                <a:cubicBezTo>
                  <a:pt x="180" y="14"/>
                  <a:pt x="196" y="9"/>
                  <a:pt x="213" y="6"/>
                </a:cubicBezTo>
                <a:cubicBezTo>
                  <a:pt x="230" y="2"/>
                  <a:pt x="248" y="0"/>
                  <a:pt x="265" y="0"/>
                </a:cubicBezTo>
                <a:close/>
              </a:path>
            </a:pathLst>
          </a:custGeom>
          <a:noFill/>
          <a:ln w="18720">
            <a:solidFill>
              <a:srgbClr val="312E81"/>
            </a:solidFill>
            <a:miter/>
          </a:ln>
        </p:spPr>
        <p:txBody>
          <a:bodyPr lIns="9360" tIns="9360" rIns="9360" bIns="936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2023560" y="3632040"/>
            <a:ext cx="1657440" cy="148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050" b="0" strike="noStrike" spc="-1">
                <a:solidFill>
                  <a:srgbClr val="1F2937"/>
                </a:solidFill>
                <a:latin typeface="Arial"/>
                <a:ea typeface="Arial"/>
              </a:rPr>
              <a:t>export from customer tenant</a:t>
            </a:r>
            <a:endParaRPr lang="en-US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5536080" y="3178440"/>
            <a:ext cx="111492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25+ analyzers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5603040" y="3441600"/>
            <a:ext cx="980640" cy="148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050" b="0" strike="noStrike" spc="-1">
                <a:solidFill>
                  <a:srgbClr val="1F2937"/>
                </a:solidFill>
                <a:latin typeface="Arial"/>
                <a:ea typeface="Arial"/>
              </a:rPr>
              <a:t>Policy · Identity ·</a:t>
            </a:r>
            <a:endParaRPr lang="en-US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Straight Connector 176"/>
          <p:cNvSpPr/>
          <p:nvPr/>
        </p:nvSpPr>
        <p:spPr>
          <a:xfrm>
            <a:off x="7191360" y="3447720"/>
            <a:ext cx="1143000" cy="0"/>
          </a:xfrm>
          <a:prstGeom prst="line">
            <a:avLst/>
          </a:prstGeom>
          <a:ln w="18720">
            <a:solidFill>
              <a:srgbClr val="312E8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360" tIns="-9360" rIns="9360" bIns="-936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Freeform 177"/>
          <p:cNvSpPr/>
          <p:nvPr/>
        </p:nvSpPr>
        <p:spPr>
          <a:xfrm>
            <a:off x="8231400" y="3390840"/>
            <a:ext cx="114480" cy="114480"/>
          </a:xfrm>
          <a:custGeom>
            <a:avLst/>
            <a:gdLst/>
            <a:ahLst/>
            <a:cxnLst/>
            <a:rect l="0" t="0" r="r" b="b"/>
            <a:pathLst>
              <a:path w="318" h="318">
                <a:moveTo>
                  <a:pt x="0" y="0"/>
                </a:moveTo>
                <a:lnTo>
                  <a:pt x="318" y="158"/>
                </a:lnTo>
                <a:lnTo>
                  <a:pt x="0" y="318"/>
                </a:lnTo>
                <a:lnTo>
                  <a:pt x="0" y="0"/>
                </a:lnTo>
                <a:close/>
              </a:path>
            </a:pathLst>
          </a:custGeom>
          <a:solidFill>
            <a:srgbClr val="312E8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79" name="Freeform 178"/>
          <p:cNvSpPr/>
          <p:nvPr/>
        </p:nvSpPr>
        <p:spPr>
          <a:xfrm>
            <a:off x="8381880" y="2971440"/>
            <a:ext cx="1905120" cy="952920"/>
          </a:xfrm>
          <a:custGeom>
            <a:avLst/>
            <a:gdLst/>
            <a:ahLst/>
            <a:cxnLst/>
            <a:rect l="0" t="0" r="r" b="b"/>
            <a:pathLst>
              <a:path w="5292" h="2647">
                <a:moveTo>
                  <a:pt x="264" y="0"/>
                </a:moveTo>
                <a:lnTo>
                  <a:pt x="5028" y="0"/>
                </a:lnTo>
                <a:cubicBezTo>
                  <a:pt x="5045" y="0"/>
                  <a:pt x="5062" y="2"/>
                  <a:pt x="5080" y="6"/>
                </a:cubicBezTo>
                <a:cubicBezTo>
                  <a:pt x="5097" y="9"/>
                  <a:pt x="5113" y="14"/>
                  <a:pt x="5129" y="21"/>
                </a:cubicBezTo>
                <a:cubicBezTo>
                  <a:pt x="5145" y="27"/>
                  <a:pt x="5160" y="35"/>
                  <a:pt x="5175" y="45"/>
                </a:cubicBezTo>
                <a:cubicBezTo>
                  <a:pt x="5189" y="55"/>
                  <a:pt x="5203" y="66"/>
                  <a:pt x="5215" y="78"/>
                </a:cubicBezTo>
                <a:cubicBezTo>
                  <a:pt x="5227" y="90"/>
                  <a:pt x="5238" y="104"/>
                  <a:pt x="5248" y="118"/>
                </a:cubicBezTo>
                <a:cubicBezTo>
                  <a:pt x="5258" y="133"/>
                  <a:pt x="5266" y="148"/>
                  <a:pt x="5272" y="164"/>
                </a:cubicBezTo>
                <a:cubicBezTo>
                  <a:pt x="5279" y="180"/>
                  <a:pt x="5284" y="196"/>
                  <a:pt x="5287" y="213"/>
                </a:cubicBezTo>
                <a:cubicBezTo>
                  <a:pt x="5291" y="231"/>
                  <a:pt x="5292" y="248"/>
                  <a:pt x="5292" y="265"/>
                </a:cubicBezTo>
                <a:lnTo>
                  <a:pt x="5292" y="2383"/>
                </a:lnTo>
                <a:cubicBezTo>
                  <a:pt x="5292" y="2400"/>
                  <a:pt x="5291" y="2417"/>
                  <a:pt x="5287" y="2434"/>
                </a:cubicBezTo>
                <a:cubicBezTo>
                  <a:pt x="5284" y="2451"/>
                  <a:pt x="5279" y="2468"/>
                  <a:pt x="5272" y="2484"/>
                </a:cubicBezTo>
                <a:cubicBezTo>
                  <a:pt x="5266" y="2500"/>
                  <a:pt x="5258" y="2515"/>
                  <a:pt x="5248" y="2530"/>
                </a:cubicBezTo>
                <a:cubicBezTo>
                  <a:pt x="5238" y="2544"/>
                  <a:pt x="5227" y="2558"/>
                  <a:pt x="5215" y="2570"/>
                </a:cubicBezTo>
                <a:cubicBezTo>
                  <a:pt x="5203" y="2582"/>
                  <a:pt x="5189" y="2593"/>
                  <a:pt x="5175" y="2603"/>
                </a:cubicBezTo>
                <a:cubicBezTo>
                  <a:pt x="5160" y="2612"/>
                  <a:pt x="5145" y="2621"/>
                  <a:pt x="5129" y="2627"/>
                </a:cubicBezTo>
                <a:cubicBezTo>
                  <a:pt x="5113" y="2634"/>
                  <a:pt x="5097" y="2639"/>
                  <a:pt x="5080" y="2642"/>
                </a:cubicBezTo>
                <a:cubicBezTo>
                  <a:pt x="5062" y="2646"/>
                  <a:pt x="5045" y="2647"/>
                  <a:pt x="5028" y="2647"/>
                </a:cubicBezTo>
                <a:lnTo>
                  <a:pt x="264" y="2647"/>
                </a:lnTo>
                <a:cubicBezTo>
                  <a:pt x="247" y="2647"/>
                  <a:pt x="230" y="2646"/>
                  <a:pt x="213" y="2642"/>
                </a:cubicBezTo>
                <a:cubicBezTo>
                  <a:pt x="196" y="2639"/>
                  <a:pt x="179" y="2634"/>
                  <a:pt x="163" y="2627"/>
                </a:cubicBezTo>
                <a:cubicBezTo>
                  <a:pt x="147" y="2621"/>
                  <a:pt x="132" y="2612"/>
                  <a:pt x="117" y="2603"/>
                </a:cubicBezTo>
                <a:cubicBezTo>
                  <a:pt x="103" y="2593"/>
                  <a:pt x="90" y="2582"/>
                  <a:pt x="77" y="2570"/>
                </a:cubicBezTo>
                <a:cubicBezTo>
                  <a:pt x="65" y="2558"/>
                  <a:pt x="54" y="2544"/>
                  <a:pt x="44" y="2530"/>
                </a:cubicBezTo>
                <a:cubicBezTo>
                  <a:pt x="35" y="2515"/>
                  <a:pt x="27" y="2500"/>
                  <a:pt x="20" y="2484"/>
                </a:cubicBezTo>
                <a:cubicBezTo>
                  <a:pt x="13" y="2468"/>
                  <a:pt x="8" y="2451"/>
                  <a:pt x="5" y="2434"/>
                </a:cubicBezTo>
                <a:cubicBezTo>
                  <a:pt x="2" y="2417"/>
                  <a:pt x="0" y="2400"/>
                  <a:pt x="0" y="2383"/>
                </a:cubicBezTo>
                <a:lnTo>
                  <a:pt x="0" y="265"/>
                </a:lnTo>
                <a:cubicBezTo>
                  <a:pt x="0" y="248"/>
                  <a:pt x="2" y="231"/>
                  <a:pt x="5" y="213"/>
                </a:cubicBezTo>
                <a:cubicBezTo>
                  <a:pt x="8" y="196"/>
                  <a:pt x="13" y="180"/>
                  <a:pt x="20" y="164"/>
                </a:cubicBezTo>
                <a:cubicBezTo>
                  <a:pt x="27" y="148"/>
                  <a:pt x="35" y="133"/>
                  <a:pt x="44" y="118"/>
                </a:cubicBezTo>
                <a:cubicBezTo>
                  <a:pt x="54" y="104"/>
                  <a:pt x="65" y="90"/>
                  <a:pt x="77" y="78"/>
                </a:cubicBezTo>
                <a:cubicBezTo>
                  <a:pt x="90" y="66"/>
                  <a:pt x="103" y="55"/>
                  <a:pt x="117" y="45"/>
                </a:cubicBezTo>
                <a:cubicBezTo>
                  <a:pt x="132" y="35"/>
                  <a:pt x="147" y="27"/>
                  <a:pt x="163" y="21"/>
                </a:cubicBezTo>
                <a:cubicBezTo>
                  <a:pt x="179" y="14"/>
                  <a:pt x="196" y="9"/>
                  <a:pt x="213" y="6"/>
                </a:cubicBezTo>
                <a:cubicBezTo>
                  <a:pt x="230" y="2"/>
                  <a:pt x="247" y="0"/>
                  <a:pt x="264" y="0"/>
                </a:cubicBez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0" name="Freeform 179"/>
          <p:cNvSpPr/>
          <p:nvPr/>
        </p:nvSpPr>
        <p:spPr>
          <a:xfrm>
            <a:off x="8381880" y="2971440"/>
            <a:ext cx="1905120" cy="952920"/>
          </a:xfrm>
          <a:custGeom>
            <a:avLst/>
            <a:gdLst/>
            <a:ahLst/>
            <a:cxnLst/>
            <a:rect l="0" t="0" r="r" b="b"/>
            <a:pathLst>
              <a:path w="5292" h="2647">
                <a:moveTo>
                  <a:pt x="264" y="0"/>
                </a:moveTo>
                <a:lnTo>
                  <a:pt x="5028" y="0"/>
                </a:lnTo>
                <a:cubicBezTo>
                  <a:pt x="5045" y="0"/>
                  <a:pt x="5062" y="2"/>
                  <a:pt x="5080" y="6"/>
                </a:cubicBezTo>
                <a:cubicBezTo>
                  <a:pt x="5097" y="9"/>
                  <a:pt x="5113" y="14"/>
                  <a:pt x="5129" y="21"/>
                </a:cubicBezTo>
                <a:cubicBezTo>
                  <a:pt x="5145" y="27"/>
                  <a:pt x="5160" y="35"/>
                  <a:pt x="5175" y="45"/>
                </a:cubicBezTo>
                <a:cubicBezTo>
                  <a:pt x="5189" y="55"/>
                  <a:pt x="5203" y="66"/>
                  <a:pt x="5215" y="78"/>
                </a:cubicBezTo>
                <a:cubicBezTo>
                  <a:pt x="5227" y="90"/>
                  <a:pt x="5238" y="104"/>
                  <a:pt x="5248" y="118"/>
                </a:cubicBezTo>
                <a:cubicBezTo>
                  <a:pt x="5258" y="133"/>
                  <a:pt x="5266" y="148"/>
                  <a:pt x="5272" y="164"/>
                </a:cubicBezTo>
                <a:cubicBezTo>
                  <a:pt x="5279" y="180"/>
                  <a:pt x="5284" y="196"/>
                  <a:pt x="5287" y="213"/>
                </a:cubicBezTo>
                <a:cubicBezTo>
                  <a:pt x="5291" y="231"/>
                  <a:pt x="5292" y="248"/>
                  <a:pt x="5292" y="265"/>
                </a:cubicBezTo>
                <a:lnTo>
                  <a:pt x="5292" y="2383"/>
                </a:lnTo>
                <a:cubicBezTo>
                  <a:pt x="5292" y="2400"/>
                  <a:pt x="5291" y="2417"/>
                  <a:pt x="5287" y="2434"/>
                </a:cubicBezTo>
                <a:cubicBezTo>
                  <a:pt x="5284" y="2451"/>
                  <a:pt x="5279" y="2468"/>
                  <a:pt x="5272" y="2484"/>
                </a:cubicBezTo>
                <a:cubicBezTo>
                  <a:pt x="5266" y="2500"/>
                  <a:pt x="5258" y="2515"/>
                  <a:pt x="5248" y="2530"/>
                </a:cubicBezTo>
                <a:cubicBezTo>
                  <a:pt x="5238" y="2544"/>
                  <a:pt x="5227" y="2558"/>
                  <a:pt x="5215" y="2570"/>
                </a:cubicBezTo>
                <a:cubicBezTo>
                  <a:pt x="5203" y="2582"/>
                  <a:pt x="5189" y="2593"/>
                  <a:pt x="5175" y="2603"/>
                </a:cubicBezTo>
                <a:cubicBezTo>
                  <a:pt x="5160" y="2612"/>
                  <a:pt x="5145" y="2621"/>
                  <a:pt x="5129" y="2627"/>
                </a:cubicBezTo>
                <a:cubicBezTo>
                  <a:pt x="5113" y="2634"/>
                  <a:pt x="5097" y="2639"/>
                  <a:pt x="5080" y="2642"/>
                </a:cubicBezTo>
                <a:cubicBezTo>
                  <a:pt x="5062" y="2646"/>
                  <a:pt x="5045" y="2647"/>
                  <a:pt x="5028" y="2647"/>
                </a:cubicBezTo>
                <a:lnTo>
                  <a:pt x="264" y="2647"/>
                </a:lnTo>
                <a:cubicBezTo>
                  <a:pt x="247" y="2647"/>
                  <a:pt x="230" y="2646"/>
                  <a:pt x="213" y="2642"/>
                </a:cubicBezTo>
                <a:cubicBezTo>
                  <a:pt x="196" y="2639"/>
                  <a:pt x="179" y="2634"/>
                  <a:pt x="163" y="2627"/>
                </a:cubicBezTo>
                <a:cubicBezTo>
                  <a:pt x="147" y="2621"/>
                  <a:pt x="132" y="2612"/>
                  <a:pt x="117" y="2603"/>
                </a:cubicBezTo>
                <a:cubicBezTo>
                  <a:pt x="103" y="2593"/>
                  <a:pt x="90" y="2582"/>
                  <a:pt x="77" y="2570"/>
                </a:cubicBezTo>
                <a:cubicBezTo>
                  <a:pt x="65" y="2558"/>
                  <a:pt x="54" y="2544"/>
                  <a:pt x="44" y="2530"/>
                </a:cubicBezTo>
                <a:cubicBezTo>
                  <a:pt x="35" y="2515"/>
                  <a:pt x="27" y="2500"/>
                  <a:pt x="20" y="2484"/>
                </a:cubicBezTo>
                <a:cubicBezTo>
                  <a:pt x="13" y="2468"/>
                  <a:pt x="8" y="2451"/>
                  <a:pt x="5" y="2434"/>
                </a:cubicBezTo>
                <a:cubicBezTo>
                  <a:pt x="2" y="2417"/>
                  <a:pt x="0" y="2400"/>
                  <a:pt x="0" y="2383"/>
                </a:cubicBezTo>
                <a:lnTo>
                  <a:pt x="0" y="265"/>
                </a:lnTo>
                <a:cubicBezTo>
                  <a:pt x="0" y="248"/>
                  <a:pt x="2" y="231"/>
                  <a:pt x="5" y="213"/>
                </a:cubicBezTo>
                <a:cubicBezTo>
                  <a:pt x="8" y="196"/>
                  <a:pt x="13" y="180"/>
                  <a:pt x="20" y="164"/>
                </a:cubicBezTo>
                <a:cubicBezTo>
                  <a:pt x="27" y="148"/>
                  <a:pt x="35" y="133"/>
                  <a:pt x="44" y="118"/>
                </a:cubicBezTo>
                <a:cubicBezTo>
                  <a:pt x="54" y="104"/>
                  <a:pt x="65" y="90"/>
                  <a:pt x="77" y="78"/>
                </a:cubicBezTo>
                <a:cubicBezTo>
                  <a:pt x="90" y="66"/>
                  <a:pt x="103" y="55"/>
                  <a:pt x="117" y="45"/>
                </a:cubicBezTo>
                <a:cubicBezTo>
                  <a:pt x="132" y="35"/>
                  <a:pt x="147" y="27"/>
                  <a:pt x="163" y="21"/>
                </a:cubicBezTo>
                <a:cubicBezTo>
                  <a:pt x="179" y="14"/>
                  <a:pt x="196" y="9"/>
                  <a:pt x="213" y="6"/>
                </a:cubicBezTo>
                <a:cubicBezTo>
                  <a:pt x="230" y="2"/>
                  <a:pt x="247" y="0"/>
                  <a:pt x="264" y="0"/>
                </a:cubicBezTo>
                <a:close/>
              </a:path>
            </a:pathLst>
          </a:custGeom>
          <a:noFill/>
          <a:ln w="18720">
            <a:solidFill>
              <a:srgbClr val="312E81"/>
            </a:solidFill>
            <a:miter/>
          </a:ln>
        </p:spPr>
        <p:txBody>
          <a:bodyPr lIns="9360" tIns="9360" rIns="9360" bIns="936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454720" y="3632040"/>
            <a:ext cx="1274760" cy="148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050" b="0" strike="noStrike" spc="-1">
                <a:solidFill>
                  <a:srgbClr val="1F2937"/>
                </a:solidFill>
                <a:latin typeface="Arial"/>
                <a:ea typeface="Arial"/>
              </a:rPr>
              <a:t>Application · Privilege</a:t>
            </a:r>
            <a:endParaRPr lang="en-US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8710560" y="3178440"/>
            <a:ext cx="124272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MITRE-mapped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8667360" y="3441600"/>
            <a:ext cx="1334160" cy="148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050" b="0" strike="noStrike" spc="-1">
                <a:solidFill>
                  <a:srgbClr val="1F2937"/>
                </a:solidFill>
                <a:latin typeface="Arial"/>
                <a:ea typeface="Arial"/>
              </a:rPr>
              <a:t>Word + HTML + JSON</a:t>
            </a:r>
            <a:endParaRPr lang="en-US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9126720" y="3632040"/>
            <a:ext cx="412200" cy="148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050" b="0" strike="noStrike" spc="-1">
                <a:solidFill>
                  <a:srgbClr val="1F2937"/>
                </a:solidFill>
                <a:latin typeface="Arial"/>
                <a:ea typeface="Arial"/>
              </a:rPr>
              <a:t>reports</a:t>
            </a:r>
            <a:endParaRPr lang="en-US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762120" y="4631760"/>
            <a:ext cx="1044468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Static analysis of the read-only export. Once collection completes, all further review happens offline. No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762120" y="4974840"/>
            <a:ext cx="222408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live tenant interaction.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11778840" y="6355800"/>
            <a:ext cx="2282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4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Freeform 18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9" name="Freeform 188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0" name="Freeform 189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762120" y="1626840"/>
            <a:ext cx="5567760" cy="42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3000" b="1" strike="noStrike" spc="-1">
                <a:solidFill>
                  <a:srgbClr val="1E1B4B"/>
                </a:solidFill>
                <a:latin typeface="Arial"/>
                <a:ea typeface="Arial"/>
              </a:rPr>
              <a:t>What a finding chain looks like</a:t>
            </a:r>
            <a:endParaRPr lang="en-US" sz="3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2" name="Freeform 191"/>
          <p:cNvSpPr/>
          <p:nvPr/>
        </p:nvSpPr>
        <p:spPr>
          <a:xfrm>
            <a:off x="1904760" y="3390840"/>
            <a:ext cx="2476800" cy="1047960"/>
          </a:xfrm>
          <a:custGeom>
            <a:avLst/>
            <a:gdLst/>
            <a:ahLst/>
            <a:cxnLst/>
            <a:rect l="0" t="0" r="r" b="b"/>
            <a:pathLst>
              <a:path w="6880" h="2911">
                <a:moveTo>
                  <a:pt x="265" y="0"/>
                </a:moveTo>
                <a:lnTo>
                  <a:pt x="6616" y="0"/>
                </a:lnTo>
                <a:cubicBezTo>
                  <a:pt x="6633" y="0"/>
                  <a:pt x="6650" y="1"/>
                  <a:pt x="6667" y="5"/>
                </a:cubicBezTo>
                <a:cubicBezTo>
                  <a:pt x="6684" y="8"/>
                  <a:pt x="6701" y="13"/>
                  <a:pt x="6717" y="20"/>
                </a:cubicBezTo>
                <a:cubicBezTo>
                  <a:pt x="6733" y="26"/>
                  <a:pt x="6748" y="35"/>
                  <a:pt x="6763" y="44"/>
                </a:cubicBezTo>
                <a:cubicBezTo>
                  <a:pt x="6777" y="54"/>
                  <a:pt x="6791" y="65"/>
                  <a:pt x="6803" y="77"/>
                </a:cubicBezTo>
                <a:cubicBezTo>
                  <a:pt x="6815" y="89"/>
                  <a:pt x="6826" y="103"/>
                  <a:pt x="6836" y="117"/>
                </a:cubicBezTo>
                <a:cubicBezTo>
                  <a:pt x="6845" y="132"/>
                  <a:pt x="6854" y="147"/>
                  <a:pt x="6860" y="163"/>
                </a:cubicBezTo>
                <a:cubicBezTo>
                  <a:pt x="6867" y="179"/>
                  <a:pt x="6872" y="196"/>
                  <a:pt x="6875" y="213"/>
                </a:cubicBezTo>
                <a:cubicBezTo>
                  <a:pt x="6879" y="230"/>
                  <a:pt x="6880" y="247"/>
                  <a:pt x="6880" y="264"/>
                </a:cubicBezTo>
                <a:lnTo>
                  <a:pt x="6880" y="2646"/>
                </a:lnTo>
                <a:cubicBezTo>
                  <a:pt x="6880" y="2664"/>
                  <a:pt x="6879" y="2681"/>
                  <a:pt x="6875" y="2698"/>
                </a:cubicBezTo>
                <a:cubicBezTo>
                  <a:pt x="6872" y="2715"/>
                  <a:pt x="6867" y="2732"/>
                  <a:pt x="6860" y="2748"/>
                </a:cubicBezTo>
                <a:cubicBezTo>
                  <a:pt x="6854" y="2764"/>
                  <a:pt x="6845" y="2779"/>
                  <a:pt x="6836" y="2793"/>
                </a:cubicBezTo>
                <a:cubicBezTo>
                  <a:pt x="6826" y="2808"/>
                  <a:pt x="6815" y="2821"/>
                  <a:pt x="6803" y="2834"/>
                </a:cubicBezTo>
                <a:cubicBezTo>
                  <a:pt x="6791" y="2846"/>
                  <a:pt x="6777" y="2857"/>
                  <a:pt x="6763" y="2866"/>
                </a:cubicBezTo>
                <a:cubicBezTo>
                  <a:pt x="6748" y="2876"/>
                  <a:pt x="6733" y="2884"/>
                  <a:pt x="6717" y="2891"/>
                </a:cubicBezTo>
                <a:cubicBezTo>
                  <a:pt x="6701" y="2898"/>
                  <a:pt x="6684" y="2903"/>
                  <a:pt x="6667" y="2906"/>
                </a:cubicBezTo>
                <a:cubicBezTo>
                  <a:pt x="6650" y="2909"/>
                  <a:pt x="6633" y="2911"/>
                  <a:pt x="6616" y="2911"/>
                </a:cubicBezTo>
                <a:lnTo>
                  <a:pt x="265" y="2911"/>
                </a:lnTo>
                <a:cubicBezTo>
                  <a:pt x="247" y="2911"/>
                  <a:pt x="230" y="2909"/>
                  <a:pt x="213" y="2906"/>
                </a:cubicBezTo>
                <a:cubicBezTo>
                  <a:pt x="196" y="2903"/>
                  <a:pt x="180" y="2898"/>
                  <a:pt x="163" y="2891"/>
                </a:cubicBezTo>
                <a:cubicBezTo>
                  <a:pt x="147" y="2884"/>
                  <a:pt x="132" y="2876"/>
                  <a:pt x="118" y="2866"/>
                </a:cubicBezTo>
                <a:cubicBezTo>
                  <a:pt x="103" y="2857"/>
                  <a:pt x="90" y="2846"/>
                  <a:pt x="78" y="2834"/>
                </a:cubicBezTo>
                <a:cubicBezTo>
                  <a:pt x="65" y="2821"/>
                  <a:pt x="54" y="2808"/>
                  <a:pt x="45" y="2793"/>
                </a:cubicBezTo>
                <a:cubicBezTo>
                  <a:pt x="35" y="2779"/>
                  <a:pt x="27" y="2764"/>
                  <a:pt x="20" y="2748"/>
                </a:cubicBezTo>
                <a:cubicBezTo>
                  <a:pt x="14" y="2732"/>
                  <a:pt x="9" y="2715"/>
                  <a:pt x="5" y="2698"/>
                </a:cubicBezTo>
                <a:cubicBezTo>
                  <a:pt x="2" y="2681"/>
                  <a:pt x="0" y="2664"/>
                  <a:pt x="0" y="2646"/>
                </a:cubicBezTo>
                <a:lnTo>
                  <a:pt x="0" y="264"/>
                </a:lnTo>
                <a:cubicBezTo>
                  <a:pt x="0" y="247"/>
                  <a:pt x="2" y="230"/>
                  <a:pt x="5" y="213"/>
                </a:cubicBezTo>
                <a:cubicBezTo>
                  <a:pt x="9" y="196"/>
                  <a:pt x="14" y="179"/>
                  <a:pt x="20" y="163"/>
                </a:cubicBezTo>
                <a:cubicBezTo>
                  <a:pt x="27" y="147"/>
                  <a:pt x="35" y="132"/>
                  <a:pt x="45" y="117"/>
                </a:cubicBezTo>
                <a:cubicBezTo>
                  <a:pt x="54" y="103"/>
                  <a:pt x="65" y="89"/>
                  <a:pt x="78" y="77"/>
                </a:cubicBezTo>
                <a:cubicBezTo>
                  <a:pt x="90" y="65"/>
                  <a:pt x="103" y="54"/>
                  <a:pt x="118" y="44"/>
                </a:cubicBezTo>
                <a:cubicBezTo>
                  <a:pt x="132" y="35"/>
                  <a:pt x="147" y="26"/>
                  <a:pt x="163" y="20"/>
                </a:cubicBezTo>
                <a:cubicBezTo>
                  <a:pt x="180" y="13"/>
                  <a:pt x="196" y="8"/>
                  <a:pt x="213" y="5"/>
                </a:cubicBezTo>
                <a:cubicBezTo>
                  <a:pt x="230" y="1"/>
                  <a:pt x="247" y="0"/>
                  <a:pt x="265" y="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Freeform 192"/>
          <p:cNvSpPr/>
          <p:nvPr/>
        </p:nvSpPr>
        <p:spPr>
          <a:xfrm>
            <a:off x="1904760" y="3390840"/>
            <a:ext cx="2476800" cy="1047960"/>
          </a:xfrm>
          <a:custGeom>
            <a:avLst/>
            <a:gdLst/>
            <a:ahLst/>
            <a:cxnLst/>
            <a:rect l="0" t="0" r="r" b="b"/>
            <a:pathLst>
              <a:path w="6880" h="2911">
                <a:moveTo>
                  <a:pt x="265" y="0"/>
                </a:moveTo>
                <a:lnTo>
                  <a:pt x="6616" y="0"/>
                </a:lnTo>
                <a:cubicBezTo>
                  <a:pt x="6633" y="0"/>
                  <a:pt x="6650" y="1"/>
                  <a:pt x="6667" y="5"/>
                </a:cubicBezTo>
                <a:cubicBezTo>
                  <a:pt x="6684" y="8"/>
                  <a:pt x="6701" y="13"/>
                  <a:pt x="6717" y="20"/>
                </a:cubicBezTo>
                <a:cubicBezTo>
                  <a:pt x="6733" y="26"/>
                  <a:pt x="6748" y="35"/>
                  <a:pt x="6763" y="44"/>
                </a:cubicBezTo>
                <a:cubicBezTo>
                  <a:pt x="6777" y="54"/>
                  <a:pt x="6791" y="65"/>
                  <a:pt x="6803" y="77"/>
                </a:cubicBezTo>
                <a:cubicBezTo>
                  <a:pt x="6815" y="89"/>
                  <a:pt x="6826" y="103"/>
                  <a:pt x="6836" y="117"/>
                </a:cubicBezTo>
                <a:cubicBezTo>
                  <a:pt x="6845" y="132"/>
                  <a:pt x="6854" y="147"/>
                  <a:pt x="6860" y="163"/>
                </a:cubicBezTo>
                <a:cubicBezTo>
                  <a:pt x="6867" y="179"/>
                  <a:pt x="6872" y="196"/>
                  <a:pt x="6875" y="213"/>
                </a:cubicBezTo>
                <a:cubicBezTo>
                  <a:pt x="6879" y="230"/>
                  <a:pt x="6880" y="247"/>
                  <a:pt x="6880" y="264"/>
                </a:cubicBezTo>
                <a:lnTo>
                  <a:pt x="6880" y="2646"/>
                </a:lnTo>
                <a:cubicBezTo>
                  <a:pt x="6880" y="2664"/>
                  <a:pt x="6879" y="2681"/>
                  <a:pt x="6875" y="2698"/>
                </a:cubicBezTo>
                <a:cubicBezTo>
                  <a:pt x="6872" y="2715"/>
                  <a:pt x="6867" y="2732"/>
                  <a:pt x="6860" y="2748"/>
                </a:cubicBezTo>
                <a:cubicBezTo>
                  <a:pt x="6854" y="2764"/>
                  <a:pt x="6845" y="2779"/>
                  <a:pt x="6836" y="2793"/>
                </a:cubicBezTo>
                <a:cubicBezTo>
                  <a:pt x="6826" y="2808"/>
                  <a:pt x="6815" y="2821"/>
                  <a:pt x="6803" y="2834"/>
                </a:cubicBezTo>
                <a:cubicBezTo>
                  <a:pt x="6791" y="2846"/>
                  <a:pt x="6777" y="2857"/>
                  <a:pt x="6763" y="2866"/>
                </a:cubicBezTo>
                <a:cubicBezTo>
                  <a:pt x="6748" y="2876"/>
                  <a:pt x="6733" y="2884"/>
                  <a:pt x="6717" y="2891"/>
                </a:cubicBezTo>
                <a:cubicBezTo>
                  <a:pt x="6701" y="2898"/>
                  <a:pt x="6684" y="2903"/>
                  <a:pt x="6667" y="2906"/>
                </a:cubicBezTo>
                <a:cubicBezTo>
                  <a:pt x="6650" y="2909"/>
                  <a:pt x="6633" y="2911"/>
                  <a:pt x="6616" y="2911"/>
                </a:cubicBezTo>
                <a:lnTo>
                  <a:pt x="265" y="2911"/>
                </a:lnTo>
                <a:cubicBezTo>
                  <a:pt x="247" y="2911"/>
                  <a:pt x="230" y="2909"/>
                  <a:pt x="213" y="2906"/>
                </a:cubicBezTo>
                <a:cubicBezTo>
                  <a:pt x="196" y="2903"/>
                  <a:pt x="180" y="2898"/>
                  <a:pt x="163" y="2891"/>
                </a:cubicBezTo>
                <a:cubicBezTo>
                  <a:pt x="147" y="2884"/>
                  <a:pt x="132" y="2876"/>
                  <a:pt x="118" y="2866"/>
                </a:cubicBezTo>
                <a:cubicBezTo>
                  <a:pt x="103" y="2857"/>
                  <a:pt x="90" y="2846"/>
                  <a:pt x="78" y="2834"/>
                </a:cubicBezTo>
                <a:cubicBezTo>
                  <a:pt x="65" y="2821"/>
                  <a:pt x="54" y="2808"/>
                  <a:pt x="45" y="2793"/>
                </a:cubicBezTo>
                <a:cubicBezTo>
                  <a:pt x="35" y="2779"/>
                  <a:pt x="27" y="2764"/>
                  <a:pt x="20" y="2748"/>
                </a:cubicBezTo>
                <a:cubicBezTo>
                  <a:pt x="14" y="2732"/>
                  <a:pt x="9" y="2715"/>
                  <a:pt x="5" y="2698"/>
                </a:cubicBezTo>
                <a:cubicBezTo>
                  <a:pt x="2" y="2681"/>
                  <a:pt x="0" y="2664"/>
                  <a:pt x="0" y="2646"/>
                </a:cubicBezTo>
                <a:lnTo>
                  <a:pt x="0" y="264"/>
                </a:lnTo>
                <a:cubicBezTo>
                  <a:pt x="0" y="247"/>
                  <a:pt x="2" y="230"/>
                  <a:pt x="5" y="213"/>
                </a:cubicBezTo>
                <a:cubicBezTo>
                  <a:pt x="9" y="196"/>
                  <a:pt x="14" y="179"/>
                  <a:pt x="20" y="163"/>
                </a:cubicBezTo>
                <a:cubicBezTo>
                  <a:pt x="27" y="147"/>
                  <a:pt x="35" y="132"/>
                  <a:pt x="45" y="117"/>
                </a:cubicBezTo>
                <a:cubicBezTo>
                  <a:pt x="54" y="103"/>
                  <a:pt x="65" y="89"/>
                  <a:pt x="78" y="77"/>
                </a:cubicBezTo>
                <a:cubicBezTo>
                  <a:pt x="90" y="65"/>
                  <a:pt x="103" y="54"/>
                  <a:pt x="118" y="44"/>
                </a:cubicBezTo>
                <a:cubicBezTo>
                  <a:pt x="132" y="35"/>
                  <a:pt x="147" y="26"/>
                  <a:pt x="163" y="20"/>
                </a:cubicBezTo>
                <a:cubicBezTo>
                  <a:pt x="180" y="13"/>
                  <a:pt x="196" y="8"/>
                  <a:pt x="213" y="5"/>
                </a:cubicBezTo>
                <a:cubicBezTo>
                  <a:pt x="230" y="1"/>
                  <a:pt x="247" y="0"/>
                  <a:pt x="265" y="0"/>
                </a:cubicBezTo>
                <a:close/>
              </a:path>
            </a:pathLst>
          </a:custGeom>
          <a:noFill/>
          <a:ln w="28440">
            <a:solidFill>
              <a:srgbClr val="7C3AED"/>
            </a:solidFill>
            <a:miter/>
          </a:ln>
        </p:spPr>
        <p:txBody>
          <a:bodyPr lIns="14040" tIns="14040" rIns="14040" bIns="1404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762120" y="2460240"/>
            <a:ext cx="67446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Password Spray → Tenant Takeover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(from a real scan template)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692440" y="3554280"/>
            <a:ext cx="9075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900" b="1" strike="noStrike" spc="-1">
                <a:solidFill>
                  <a:srgbClr val="7C3AED"/>
                </a:solidFill>
                <a:latin typeface="Arial"/>
                <a:ea typeface="Arial"/>
              </a:rPr>
              <a:t>INITIAL ACCESS</a:t>
            </a:r>
            <a:endParaRPr lang="en-US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2670840" y="3756960"/>
            <a:ext cx="947160" cy="1605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130" b="1" strike="noStrike" spc="-1">
                <a:solidFill>
                  <a:srgbClr val="1F2937"/>
                </a:solidFill>
                <a:latin typeface="Arial"/>
                <a:ea typeface="Arial"/>
              </a:rPr>
              <a:t>AAPR-PO-002</a:t>
            </a:r>
            <a:endParaRPr lang="en-US" sz="113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2540880" y="3983760"/>
            <a:ext cx="1201680" cy="137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980" b="0" strike="noStrike" spc="-1">
                <a:solidFill>
                  <a:srgbClr val="1F2937"/>
                </a:solidFill>
                <a:latin typeface="Arial"/>
                <a:ea typeface="Arial"/>
              </a:rPr>
              <a:t>Legacy authentication</a:t>
            </a:r>
            <a:endParaRPr lang="en-US" sz="98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8" name="Straight Connector 197"/>
          <p:cNvSpPr/>
          <p:nvPr/>
        </p:nvSpPr>
        <p:spPr>
          <a:xfrm>
            <a:off x="4429080" y="3914640"/>
            <a:ext cx="380880" cy="0"/>
          </a:xfrm>
          <a:prstGeom prst="line">
            <a:avLst/>
          </a:prstGeom>
          <a:ln w="18720">
            <a:solidFill>
              <a:srgbClr val="4B5563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360" tIns="-9360" rIns="9360" bIns="-936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9" name="Freeform 198"/>
          <p:cNvSpPr/>
          <p:nvPr/>
        </p:nvSpPr>
        <p:spPr>
          <a:xfrm>
            <a:off x="4707000" y="3857400"/>
            <a:ext cx="114840" cy="114840"/>
          </a:xfrm>
          <a:custGeom>
            <a:avLst/>
            <a:gdLst/>
            <a:ahLst/>
            <a:cxnLst/>
            <a:rect l="0" t="0" r="r" b="b"/>
            <a:pathLst>
              <a:path w="319" h="319">
                <a:moveTo>
                  <a:pt x="0" y="0"/>
                </a:moveTo>
                <a:lnTo>
                  <a:pt x="319" y="159"/>
                </a:lnTo>
                <a:lnTo>
                  <a:pt x="0" y="319"/>
                </a:lnTo>
                <a:lnTo>
                  <a:pt x="0" y="0"/>
                </a:lnTo>
                <a:close/>
              </a:path>
            </a:pathLst>
          </a:custGeom>
          <a:solidFill>
            <a:srgbClr val="4B556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00" name="Freeform 199"/>
          <p:cNvSpPr/>
          <p:nvPr/>
        </p:nvSpPr>
        <p:spPr>
          <a:xfrm>
            <a:off x="4857480" y="3390840"/>
            <a:ext cx="2476800" cy="1047960"/>
          </a:xfrm>
          <a:custGeom>
            <a:avLst/>
            <a:gdLst/>
            <a:ahLst/>
            <a:cxnLst/>
            <a:rect l="0" t="0" r="r" b="b"/>
            <a:pathLst>
              <a:path w="6880" h="2911">
                <a:moveTo>
                  <a:pt x="265" y="0"/>
                </a:moveTo>
                <a:lnTo>
                  <a:pt x="6616" y="0"/>
                </a:lnTo>
                <a:cubicBezTo>
                  <a:pt x="6633" y="0"/>
                  <a:pt x="6650" y="1"/>
                  <a:pt x="6667" y="5"/>
                </a:cubicBezTo>
                <a:cubicBezTo>
                  <a:pt x="6684" y="8"/>
                  <a:pt x="6701" y="13"/>
                  <a:pt x="6717" y="20"/>
                </a:cubicBezTo>
                <a:cubicBezTo>
                  <a:pt x="6733" y="26"/>
                  <a:pt x="6748" y="35"/>
                  <a:pt x="6763" y="44"/>
                </a:cubicBezTo>
                <a:cubicBezTo>
                  <a:pt x="6777" y="54"/>
                  <a:pt x="6791" y="65"/>
                  <a:pt x="6803" y="77"/>
                </a:cubicBezTo>
                <a:cubicBezTo>
                  <a:pt x="6815" y="89"/>
                  <a:pt x="6826" y="103"/>
                  <a:pt x="6836" y="117"/>
                </a:cubicBezTo>
                <a:cubicBezTo>
                  <a:pt x="6845" y="132"/>
                  <a:pt x="6854" y="147"/>
                  <a:pt x="6860" y="163"/>
                </a:cubicBezTo>
                <a:cubicBezTo>
                  <a:pt x="6867" y="179"/>
                  <a:pt x="6872" y="196"/>
                  <a:pt x="6875" y="213"/>
                </a:cubicBezTo>
                <a:cubicBezTo>
                  <a:pt x="6879" y="230"/>
                  <a:pt x="6880" y="247"/>
                  <a:pt x="6880" y="264"/>
                </a:cubicBezTo>
                <a:lnTo>
                  <a:pt x="6880" y="2646"/>
                </a:lnTo>
                <a:cubicBezTo>
                  <a:pt x="6880" y="2664"/>
                  <a:pt x="6879" y="2681"/>
                  <a:pt x="6875" y="2698"/>
                </a:cubicBezTo>
                <a:cubicBezTo>
                  <a:pt x="6872" y="2715"/>
                  <a:pt x="6867" y="2732"/>
                  <a:pt x="6860" y="2748"/>
                </a:cubicBezTo>
                <a:cubicBezTo>
                  <a:pt x="6854" y="2764"/>
                  <a:pt x="6845" y="2779"/>
                  <a:pt x="6836" y="2793"/>
                </a:cubicBezTo>
                <a:cubicBezTo>
                  <a:pt x="6826" y="2808"/>
                  <a:pt x="6815" y="2821"/>
                  <a:pt x="6803" y="2834"/>
                </a:cubicBezTo>
                <a:cubicBezTo>
                  <a:pt x="6791" y="2846"/>
                  <a:pt x="6777" y="2857"/>
                  <a:pt x="6763" y="2866"/>
                </a:cubicBezTo>
                <a:cubicBezTo>
                  <a:pt x="6748" y="2876"/>
                  <a:pt x="6733" y="2884"/>
                  <a:pt x="6717" y="2891"/>
                </a:cubicBezTo>
                <a:cubicBezTo>
                  <a:pt x="6701" y="2898"/>
                  <a:pt x="6684" y="2903"/>
                  <a:pt x="6667" y="2906"/>
                </a:cubicBezTo>
                <a:cubicBezTo>
                  <a:pt x="6650" y="2909"/>
                  <a:pt x="6633" y="2911"/>
                  <a:pt x="6616" y="2911"/>
                </a:cubicBezTo>
                <a:lnTo>
                  <a:pt x="265" y="2911"/>
                </a:lnTo>
                <a:cubicBezTo>
                  <a:pt x="247" y="2911"/>
                  <a:pt x="230" y="2909"/>
                  <a:pt x="213" y="2906"/>
                </a:cubicBezTo>
                <a:cubicBezTo>
                  <a:pt x="196" y="2903"/>
                  <a:pt x="180" y="2898"/>
                  <a:pt x="164" y="2891"/>
                </a:cubicBezTo>
                <a:cubicBezTo>
                  <a:pt x="148" y="2884"/>
                  <a:pt x="132" y="2876"/>
                  <a:pt x="118" y="2866"/>
                </a:cubicBezTo>
                <a:cubicBezTo>
                  <a:pt x="103" y="2857"/>
                  <a:pt x="90" y="2846"/>
                  <a:pt x="78" y="2834"/>
                </a:cubicBezTo>
                <a:cubicBezTo>
                  <a:pt x="65" y="2821"/>
                  <a:pt x="54" y="2808"/>
                  <a:pt x="45" y="2793"/>
                </a:cubicBezTo>
                <a:cubicBezTo>
                  <a:pt x="35" y="2779"/>
                  <a:pt x="27" y="2764"/>
                  <a:pt x="20" y="2748"/>
                </a:cubicBezTo>
                <a:cubicBezTo>
                  <a:pt x="14" y="2732"/>
                  <a:pt x="9" y="2715"/>
                  <a:pt x="5" y="2698"/>
                </a:cubicBezTo>
                <a:cubicBezTo>
                  <a:pt x="2" y="2681"/>
                  <a:pt x="0" y="2664"/>
                  <a:pt x="0" y="2646"/>
                </a:cubicBezTo>
                <a:lnTo>
                  <a:pt x="0" y="264"/>
                </a:lnTo>
                <a:cubicBezTo>
                  <a:pt x="0" y="247"/>
                  <a:pt x="2" y="230"/>
                  <a:pt x="5" y="213"/>
                </a:cubicBezTo>
                <a:cubicBezTo>
                  <a:pt x="9" y="196"/>
                  <a:pt x="14" y="179"/>
                  <a:pt x="20" y="163"/>
                </a:cubicBezTo>
                <a:cubicBezTo>
                  <a:pt x="27" y="147"/>
                  <a:pt x="35" y="132"/>
                  <a:pt x="45" y="117"/>
                </a:cubicBezTo>
                <a:cubicBezTo>
                  <a:pt x="54" y="103"/>
                  <a:pt x="65" y="89"/>
                  <a:pt x="78" y="77"/>
                </a:cubicBezTo>
                <a:cubicBezTo>
                  <a:pt x="90" y="65"/>
                  <a:pt x="103" y="54"/>
                  <a:pt x="118" y="44"/>
                </a:cubicBezTo>
                <a:cubicBezTo>
                  <a:pt x="132" y="35"/>
                  <a:pt x="148" y="26"/>
                  <a:pt x="164" y="20"/>
                </a:cubicBezTo>
                <a:cubicBezTo>
                  <a:pt x="180" y="13"/>
                  <a:pt x="196" y="8"/>
                  <a:pt x="213" y="5"/>
                </a:cubicBezTo>
                <a:cubicBezTo>
                  <a:pt x="230" y="1"/>
                  <a:pt x="247" y="0"/>
                  <a:pt x="265" y="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1" name="Freeform 200"/>
          <p:cNvSpPr/>
          <p:nvPr/>
        </p:nvSpPr>
        <p:spPr>
          <a:xfrm>
            <a:off x="4857480" y="3390840"/>
            <a:ext cx="2476800" cy="1047960"/>
          </a:xfrm>
          <a:custGeom>
            <a:avLst/>
            <a:gdLst/>
            <a:ahLst/>
            <a:cxnLst/>
            <a:rect l="0" t="0" r="r" b="b"/>
            <a:pathLst>
              <a:path w="6880" h="2911">
                <a:moveTo>
                  <a:pt x="265" y="0"/>
                </a:moveTo>
                <a:lnTo>
                  <a:pt x="6616" y="0"/>
                </a:lnTo>
                <a:cubicBezTo>
                  <a:pt x="6633" y="0"/>
                  <a:pt x="6650" y="1"/>
                  <a:pt x="6667" y="5"/>
                </a:cubicBezTo>
                <a:cubicBezTo>
                  <a:pt x="6684" y="8"/>
                  <a:pt x="6701" y="13"/>
                  <a:pt x="6717" y="20"/>
                </a:cubicBezTo>
                <a:cubicBezTo>
                  <a:pt x="6733" y="26"/>
                  <a:pt x="6748" y="35"/>
                  <a:pt x="6763" y="44"/>
                </a:cubicBezTo>
                <a:cubicBezTo>
                  <a:pt x="6777" y="54"/>
                  <a:pt x="6791" y="65"/>
                  <a:pt x="6803" y="77"/>
                </a:cubicBezTo>
                <a:cubicBezTo>
                  <a:pt x="6815" y="89"/>
                  <a:pt x="6826" y="103"/>
                  <a:pt x="6836" y="117"/>
                </a:cubicBezTo>
                <a:cubicBezTo>
                  <a:pt x="6845" y="132"/>
                  <a:pt x="6854" y="147"/>
                  <a:pt x="6860" y="163"/>
                </a:cubicBezTo>
                <a:cubicBezTo>
                  <a:pt x="6867" y="179"/>
                  <a:pt x="6872" y="196"/>
                  <a:pt x="6875" y="213"/>
                </a:cubicBezTo>
                <a:cubicBezTo>
                  <a:pt x="6879" y="230"/>
                  <a:pt x="6880" y="247"/>
                  <a:pt x="6880" y="264"/>
                </a:cubicBezTo>
                <a:lnTo>
                  <a:pt x="6880" y="2646"/>
                </a:lnTo>
                <a:cubicBezTo>
                  <a:pt x="6880" y="2664"/>
                  <a:pt x="6879" y="2681"/>
                  <a:pt x="6875" y="2698"/>
                </a:cubicBezTo>
                <a:cubicBezTo>
                  <a:pt x="6872" y="2715"/>
                  <a:pt x="6867" y="2732"/>
                  <a:pt x="6860" y="2748"/>
                </a:cubicBezTo>
                <a:cubicBezTo>
                  <a:pt x="6854" y="2764"/>
                  <a:pt x="6845" y="2779"/>
                  <a:pt x="6836" y="2793"/>
                </a:cubicBezTo>
                <a:cubicBezTo>
                  <a:pt x="6826" y="2808"/>
                  <a:pt x="6815" y="2821"/>
                  <a:pt x="6803" y="2834"/>
                </a:cubicBezTo>
                <a:cubicBezTo>
                  <a:pt x="6791" y="2846"/>
                  <a:pt x="6777" y="2857"/>
                  <a:pt x="6763" y="2866"/>
                </a:cubicBezTo>
                <a:cubicBezTo>
                  <a:pt x="6748" y="2876"/>
                  <a:pt x="6733" y="2884"/>
                  <a:pt x="6717" y="2891"/>
                </a:cubicBezTo>
                <a:cubicBezTo>
                  <a:pt x="6701" y="2898"/>
                  <a:pt x="6684" y="2903"/>
                  <a:pt x="6667" y="2906"/>
                </a:cubicBezTo>
                <a:cubicBezTo>
                  <a:pt x="6650" y="2909"/>
                  <a:pt x="6633" y="2911"/>
                  <a:pt x="6616" y="2911"/>
                </a:cubicBezTo>
                <a:lnTo>
                  <a:pt x="265" y="2911"/>
                </a:lnTo>
                <a:cubicBezTo>
                  <a:pt x="247" y="2911"/>
                  <a:pt x="230" y="2909"/>
                  <a:pt x="213" y="2906"/>
                </a:cubicBezTo>
                <a:cubicBezTo>
                  <a:pt x="196" y="2903"/>
                  <a:pt x="180" y="2898"/>
                  <a:pt x="164" y="2891"/>
                </a:cubicBezTo>
                <a:cubicBezTo>
                  <a:pt x="148" y="2884"/>
                  <a:pt x="132" y="2876"/>
                  <a:pt x="118" y="2866"/>
                </a:cubicBezTo>
                <a:cubicBezTo>
                  <a:pt x="103" y="2857"/>
                  <a:pt x="90" y="2846"/>
                  <a:pt x="78" y="2834"/>
                </a:cubicBezTo>
                <a:cubicBezTo>
                  <a:pt x="65" y="2821"/>
                  <a:pt x="54" y="2808"/>
                  <a:pt x="45" y="2793"/>
                </a:cubicBezTo>
                <a:cubicBezTo>
                  <a:pt x="35" y="2779"/>
                  <a:pt x="27" y="2764"/>
                  <a:pt x="20" y="2748"/>
                </a:cubicBezTo>
                <a:cubicBezTo>
                  <a:pt x="14" y="2732"/>
                  <a:pt x="9" y="2715"/>
                  <a:pt x="5" y="2698"/>
                </a:cubicBezTo>
                <a:cubicBezTo>
                  <a:pt x="2" y="2681"/>
                  <a:pt x="0" y="2664"/>
                  <a:pt x="0" y="2646"/>
                </a:cubicBezTo>
                <a:lnTo>
                  <a:pt x="0" y="264"/>
                </a:lnTo>
                <a:cubicBezTo>
                  <a:pt x="0" y="247"/>
                  <a:pt x="2" y="230"/>
                  <a:pt x="5" y="213"/>
                </a:cubicBezTo>
                <a:cubicBezTo>
                  <a:pt x="9" y="196"/>
                  <a:pt x="14" y="179"/>
                  <a:pt x="20" y="163"/>
                </a:cubicBezTo>
                <a:cubicBezTo>
                  <a:pt x="27" y="147"/>
                  <a:pt x="35" y="132"/>
                  <a:pt x="45" y="117"/>
                </a:cubicBezTo>
                <a:cubicBezTo>
                  <a:pt x="54" y="103"/>
                  <a:pt x="65" y="89"/>
                  <a:pt x="78" y="77"/>
                </a:cubicBezTo>
                <a:cubicBezTo>
                  <a:pt x="90" y="65"/>
                  <a:pt x="103" y="54"/>
                  <a:pt x="118" y="44"/>
                </a:cubicBezTo>
                <a:cubicBezTo>
                  <a:pt x="132" y="35"/>
                  <a:pt x="148" y="26"/>
                  <a:pt x="164" y="20"/>
                </a:cubicBezTo>
                <a:cubicBezTo>
                  <a:pt x="180" y="13"/>
                  <a:pt x="196" y="8"/>
                  <a:pt x="213" y="5"/>
                </a:cubicBezTo>
                <a:cubicBezTo>
                  <a:pt x="230" y="1"/>
                  <a:pt x="247" y="0"/>
                  <a:pt x="265" y="0"/>
                </a:cubicBezTo>
                <a:close/>
              </a:path>
            </a:pathLst>
          </a:custGeom>
          <a:noFill/>
          <a:ln w="28440">
            <a:solidFill>
              <a:srgbClr val="DB2777"/>
            </a:solidFill>
            <a:miter/>
          </a:ln>
        </p:spPr>
        <p:txBody>
          <a:bodyPr lIns="14040" tIns="14040" rIns="14040" bIns="1404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2826720" y="4155120"/>
            <a:ext cx="631800" cy="137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980" b="0" strike="noStrike" spc="-1">
                <a:solidFill>
                  <a:srgbClr val="1F2937"/>
                </a:solidFill>
                <a:latin typeface="Arial"/>
                <a:ea typeface="Arial"/>
              </a:rPr>
              <a:t>not blocked</a:t>
            </a:r>
            <a:endParaRPr lang="en-US" sz="98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5476680" y="3554280"/>
            <a:ext cx="12441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900" b="1" strike="noStrike" spc="-1">
                <a:solidFill>
                  <a:srgbClr val="DB2777"/>
                </a:solidFill>
                <a:latin typeface="Arial"/>
                <a:ea typeface="Arial"/>
              </a:rPr>
              <a:t>CREDENTIAL ACCESS</a:t>
            </a:r>
            <a:endParaRPr lang="en-US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5655240" y="3756960"/>
            <a:ext cx="883080" cy="1605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130" b="1" strike="noStrike" spc="-1">
                <a:solidFill>
                  <a:srgbClr val="1F2937"/>
                </a:solidFill>
                <a:latin typeface="Arial"/>
                <a:ea typeface="Arial"/>
              </a:rPr>
              <a:t>AAPR-ID-001</a:t>
            </a:r>
            <a:endParaRPr lang="en-US" sz="113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5576400" y="3983760"/>
            <a:ext cx="1043280" cy="137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980" b="0" strike="noStrike" spc="-1">
                <a:solidFill>
                  <a:srgbClr val="1F2937"/>
                </a:solidFill>
                <a:latin typeface="Arial"/>
                <a:ea typeface="Arial"/>
              </a:rPr>
              <a:t>Users without MFA</a:t>
            </a:r>
            <a:endParaRPr lang="en-US" sz="98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6" name="Straight Connector 205"/>
          <p:cNvSpPr/>
          <p:nvPr/>
        </p:nvSpPr>
        <p:spPr>
          <a:xfrm>
            <a:off x="7381800" y="3914640"/>
            <a:ext cx="380880" cy="0"/>
          </a:xfrm>
          <a:prstGeom prst="line">
            <a:avLst/>
          </a:prstGeom>
          <a:ln w="18720">
            <a:solidFill>
              <a:srgbClr val="4B5563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360" tIns="-9360" rIns="9360" bIns="-936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7" name="Freeform 206"/>
          <p:cNvSpPr/>
          <p:nvPr/>
        </p:nvSpPr>
        <p:spPr>
          <a:xfrm>
            <a:off x="7659720" y="3857400"/>
            <a:ext cx="114840" cy="114840"/>
          </a:xfrm>
          <a:custGeom>
            <a:avLst/>
            <a:gdLst/>
            <a:ahLst/>
            <a:cxnLst/>
            <a:rect l="0" t="0" r="r" b="b"/>
            <a:pathLst>
              <a:path w="319" h="319">
                <a:moveTo>
                  <a:pt x="0" y="0"/>
                </a:moveTo>
                <a:lnTo>
                  <a:pt x="319" y="159"/>
                </a:lnTo>
                <a:lnTo>
                  <a:pt x="0" y="319"/>
                </a:lnTo>
                <a:lnTo>
                  <a:pt x="0" y="0"/>
                </a:lnTo>
                <a:close/>
              </a:path>
            </a:pathLst>
          </a:custGeom>
          <a:solidFill>
            <a:srgbClr val="4B556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08" name="Freeform 207"/>
          <p:cNvSpPr/>
          <p:nvPr/>
        </p:nvSpPr>
        <p:spPr>
          <a:xfrm>
            <a:off x="7810200" y="3390840"/>
            <a:ext cx="2476800" cy="1047960"/>
          </a:xfrm>
          <a:custGeom>
            <a:avLst/>
            <a:gdLst/>
            <a:ahLst/>
            <a:cxnLst/>
            <a:rect l="0" t="0" r="r" b="b"/>
            <a:pathLst>
              <a:path w="6880" h="2911">
                <a:moveTo>
                  <a:pt x="265" y="0"/>
                </a:moveTo>
                <a:lnTo>
                  <a:pt x="6616" y="0"/>
                </a:lnTo>
                <a:cubicBezTo>
                  <a:pt x="6633" y="0"/>
                  <a:pt x="6650" y="1"/>
                  <a:pt x="6668" y="5"/>
                </a:cubicBezTo>
                <a:cubicBezTo>
                  <a:pt x="6685" y="8"/>
                  <a:pt x="6701" y="13"/>
                  <a:pt x="6717" y="20"/>
                </a:cubicBezTo>
                <a:cubicBezTo>
                  <a:pt x="6733" y="26"/>
                  <a:pt x="6748" y="35"/>
                  <a:pt x="6763" y="44"/>
                </a:cubicBezTo>
                <a:cubicBezTo>
                  <a:pt x="6777" y="54"/>
                  <a:pt x="6791" y="65"/>
                  <a:pt x="6803" y="77"/>
                </a:cubicBezTo>
                <a:cubicBezTo>
                  <a:pt x="6815" y="89"/>
                  <a:pt x="6826" y="103"/>
                  <a:pt x="6836" y="117"/>
                </a:cubicBezTo>
                <a:cubicBezTo>
                  <a:pt x="6846" y="132"/>
                  <a:pt x="6854" y="147"/>
                  <a:pt x="6860" y="163"/>
                </a:cubicBezTo>
                <a:cubicBezTo>
                  <a:pt x="6867" y="179"/>
                  <a:pt x="6872" y="196"/>
                  <a:pt x="6875" y="213"/>
                </a:cubicBezTo>
                <a:cubicBezTo>
                  <a:pt x="6879" y="230"/>
                  <a:pt x="6880" y="247"/>
                  <a:pt x="6880" y="264"/>
                </a:cubicBezTo>
                <a:lnTo>
                  <a:pt x="6880" y="2646"/>
                </a:lnTo>
                <a:cubicBezTo>
                  <a:pt x="6880" y="2664"/>
                  <a:pt x="6879" y="2681"/>
                  <a:pt x="6875" y="2698"/>
                </a:cubicBezTo>
                <a:cubicBezTo>
                  <a:pt x="6872" y="2715"/>
                  <a:pt x="6867" y="2732"/>
                  <a:pt x="6860" y="2748"/>
                </a:cubicBezTo>
                <a:cubicBezTo>
                  <a:pt x="6854" y="2764"/>
                  <a:pt x="6846" y="2779"/>
                  <a:pt x="6836" y="2793"/>
                </a:cubicBezTo>
                <a:cubicBezTo>
                  <a:pt x="6826" y="2808"/>
                  <a:pt x="6815" y="2821"/>
                  <a:pt x="6803" y="2834"/>
                </a:cubicBezTo>
                <a:cubicBezTo>
                  <a:pt x="6791" y="2846"/>
                  <a:pt x="6777" y="2857"/>
                  <a:pt x="6763" y="2866"/>
                </a:cubicBezTo>
                <a:cubicBezTo>
                  <a:pt x="6748" y="2876"/>
                  <a:pt x="6733" y="2884"/>
                  <a:pt x="6717" y="2891"/>
                </a:cubicBezTo>
                <a:cubicBezTo>
                  <a:pt x="6701" y="2898"/>
                  <a:pt x="6685" y="2903"/>
                  <a:pt x="6668" y="2906"/>
                </a:cubicBezTo>
                <a:cubicBezTo>
                  <a:pt x="6650" y="2909"/>
                  <a:pt x="6633" y="2911"/>
                  <a:pt x="6616" y="2911"/>
                </a:cubicBezTo>
                <a:lnTo>
                  <a:pt x="265" y="2911"/>
                </a:lnTo>
                <a:cubicBezTo>
                  <a:pt x="248" y="2911"/>
                  <a:pt x="230" y="2909"/>
                  <a:pt x="213" y="2906"/>
                </a:cubicBezTo>
                <a:cubicBezTo>
                  <a:pt x="196" y="2903"/>
                  <a:pt x="180" y="2898"/>
                  <a:pt x="164" y="2891"/>
                </a:cubicBezTo>
                <a:cubicBezTo>
                  <a:pt x="148" y="2884"/>
                  <a:pt x="132" y="2876"/>
                  <a:pt x="118" y="2866"/>
                </a:cubicBezTo>
                <a:cubicBezTo>
                  <a:pt x="103" y="2857"/>
                  <a:pt x="90" y="2846"/>
                  <a:pt x="78" y="2834"/>
                </a:cubicBezTo>
                <a:cubicBezTo>
                  <a:pt x="66" y="2821"/>
                  <a:pt x="55" y="2808"/>
                  <a:pt x="45" y="2793"/>
                </a:cubicBezTo>
                <a:cubicBezTo>
                  <a:pt x="35" y="2779"/>
                  <a:pt x="27" y="2764"/>
                  <a:pt x="20" y="2748"/>
                </a:cubicBezTo>
                <a:cubicBezTo>
                  <a:pt x="14" y="2732"/>
                  <a:pt x="9" y="2715"/>
                  <a:pt x="5" y="2698"/>
                </a:cubicBezTo>
                <a:cubicBezTo>
                  <a:pt x="2" y="2681"/>
                  <a:pt x="0" y="2664"/>
                  <a:pt x="0" y="2646"/>
                </a:cubicBezTo>
                <a:lnTo>
                  <a:pt x="0" y="264"/>
                </a:lnTo>
                <a:cubicBezTo>
                  <a:pt x="0" y="247"/>
                  <a:pt x="2" y="230"/>
                  <a:pt x="5" y="213"/>
                </a:cubicBezTo>
                <a:cubicBezTo>
                  <a:pt x="9" y="196"/>
                  <a:pt x="14" y="179"/>
                  <a:pt x="20" y="163"/>
                </a:cubicBezTo>
                <a:cubicBezTo>
                  <a:pt x="27" y="147"/>
                  <a:pt x="35" y="132"/>
                  <a:pt x="45" y="117"/>
                </a:cubicBezTo>
                <a:cubicBezTo>
                  <a:pt x="55" y="103"/>
                  <a:pt x="66" y="89"/>
                  <a:pt x="78" y="77"/>
                </a:cubicBezTo>
                <a:cubicBezTo>
                  <a:pt x="90" y="65"/>
                  <a:pt x="103" y="54"/>
                  <a:pt x="118" y="44"/>
                </a:cubicBezTo>
                <a:cubicBezTo>
                  <a:pt x="132" y="35"/>
                  <a:pt x="148" y="26"/>
                  <a:pt x="164" y="20"/>
                </a:cubicBezTo>
                <a:cubicBezTo>
                  <a:pt x="180" y="13"/>
                  <a:pt x="196" y="8"/>
                  <a:pt x="213" y="5"/>
                </a:cubicBezTo>
                <a:cubicBezTo>
                  <a:pt x="230" y="1"/>
                  <a:pt x="248" y="0"/>
                  <a:pt x="265" y="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9" name="Freeform 208"/>
          <p:cNvSpPr/>
          <p:nvPr/>
        </p:nvSpPr>
        <p:spPr>
          <a:xfrm>
            <a:off x="7810200" y="3390840"/>
            <a:ext cx="2476800" cy="1047960"/>
          </a:xfrm>
          <a:custGeom>
            <a:avLst/>
            <a:gdLst/>
            <a:ahLst/>
            <a:cxnLst/>
            <a:rect l="0" t="0" r="r" b="b"/>
            <a:pathLst>
              <a:path w="6880" h="2911">
                <a:moveTo>
                  <a:pt x="265" y="0"/>
                </a:moveTo>
                <a:lnTo>
                  <a:pt x="6616" y="0"/>
                </a:lnTo>
                <a:cubicBezTo>
                  <a:pt x="6633" y="0"/>
                  <a:pt x="6650" y="1"/>
                  <a:pt x="6668" y="5"/>
                </a:cubicBezTo>
                <a:cubicBezTo>
                  <a:pt x="6685" y="8"/>
                  <a:pt x="6701" y="13"/>
                  <a:pt x="6717" y="20"/>
                </a:cubicBezTo>
                <a:cubicBezTo>
                  <a:pt x="6733" y="26"/>
                  <a:pt x="6748" y="35"/>
                  <a:pt x="6763" y="44"/>
                </a:cubicBezTo>
                <a:cubicBezTo>
                  <a:pt x="6777" y="54"/>
                  <a:pt x="6791" y="65"/>
                  <a:pt x="6803" y="77"/>
                </a:cubicBezTo>
                <a:cubicBezTo>
                  <a:pt x="6815" y="89"/>
                  <a:pt x="6826" y="103"/>
                  <a:pt x="6836" y="117"/>
                </a:cubicBezTo>
                <a:cubicBezTo>
                  <a:pt x="6846" y="132"/>
                  <a:pt x="6854" y="147"/>
                  <a:pt x="6860" y="163"/>
                </a:cubicBezTo>
                <a:cubicBezTo>
                  <a:pt x="6867" y="179"/>
                  <a:pt x="6872" y="196"/>
                  <a:pt x="6875" y="213"/>
                </a:cubicBezTo>
                <a:cubicBezTo>
                  <a:pt x="6879" y="230"/>
                  <a:pt x="6880" y="247"/>
                  <a:pt x="6880" y="264"/>
                </a:cubicBezTo>
                <a:lnTo>
                  <a:pt x="6880" y="2646"/>
                </a:lnTo>
                <a:cubicBezTo>
                  <a:pt x="6880" y="2664"/>
                  <a:pt x="6879" y="2681"/>
                  <a:pt x="6875" y="2698"/>
                </a:cubicBezTo>
                <a:cubicBezTo>
                  <a:pt x="6872" y="2715"/>
                  <a:pt x="6867" y="2732"/>
                  <a:pt x="6860" y="2748"/>
                </a:cubicBezTo>
                <a:cubicBezTo>
                  <a:pt x="6854" y="2764"/>
                  <a:pt x="6846" y="2779"/>
                  <a:pt x="6836" y="2793"/>
                </a:cubicBezTo>
                <a:cubicBezTo>
                  <a:pt x="6826" y="2808"/>
                  <a:pt x="6815" y="2821"/>
                  <a:pt x="6803" y="2834"/>
                </a:cubicBezTo>
                <a:cubicBezTo>
                  <a:pt x="6791" y="2846"/>
                  <a:pt x="6777" y="2857"/>
                  <a:pt x="6763" y="2866"/>
                </a:cubicBezTo>
                <a:cubicBezTo>
                  <a:pt x="6748" y="2876"/>
                  <a:pt x="6733" y="2884"/>
                  <a:pt x="6717" y="2891"/>
                </a:cubicBezTo>
                <a:cubicBezTo>
                  <a:pt x="6701" y="2898"/>
                  <a:pt x="6685" y="2903"/>
                  <a:pt x="6668" y="2906"/>
                </a:cubicBezTo>
                <a:cubicBezTo>
                  <a:pt x="6650" y="2909"/>
                  <a:pt x="6633" y="2911"/>
                  <a:pt x="6616" y="2911"/>
                </a:cubicBezTo>
                <a:lnTo>
                  <a:pt x="265" y="2911"/>
                </a:lnTo>
                <a:cubicBezTo>
                  <a:pt x="248" y="2911"/>
                  <a:pt x="230" y="2909"/>
                  <a:pt x="213" y="2906"/>
                </a:cubicBezTo>
                <a:cubicBezTo>
                  <a:pt x="196" y="2903"/>
                  <a:pt x="180" y="2898"/>
                  <a:pt x="164" y="2891"/>
                </a:cubicBezTo>
                <a:cubicBezTo>
                  <a:pt x="148" y="2884"/>
                  <a:pt x="132" y="2876"/>
                  <a:pt x="118" y="2866"/>
                </a:cubicBezTo>
                <a:cubicBezTo>
                  <a:pt x="103" y="2857"/>
                  <a:pt x="90" y="2846"/>
                  <a:pt x="78" y="2834"/>
                </a:cubicBezTo>
                <a:cubicBezTo>
                  <a:pt x="66" y="2821"/>
                  <a:pt x="55" y="2808"/>
                  <a:pt x="45" y="2793"/>
                </a:cubicBezTo>
                <a:cubicBezTo>
                  <a:pt x="35" y="2779"/>
                  <a:pt x="27" y="2764"/>
                  <a:pt x="20" y="2748"/>
                </a:cubicBezTo>
                <a:cubicBezTo>
                  <a:pt x="14" y="2732"/>
                  <a:pt x="9" y="2715"/>
                  <a:pt x="5" y="2698"/>
                </a:cubicBezTo>
                <a:cubicBezTo>
                  <a:pt x="2" y="2681"/>
                  <a:pt x="0" y="2664"/>
                  <a:pt x="0" y="2646"/>
                </a:cubicBezTo>
                <a:lnTo>
                  <a:pt x="0" y="264"/>
                </a:lnTo>
                <a:cubicBezTo>
                  <a:pt x="0" y="247"/>
                  <a:pt x="2" y="230"/>
                  <a:pt x="5" y="213"/>
                </a:cubicBezTo>
                <a:cubicBezTo>
                  <a:pt x="9" y="196"/>
                  <a:pt x="14" y="179"/>
                  <a:pt x="20" y="163"/>
                </a:cubicBezTo>
                <a:cubicBezTo>
                  <a:pt x="27" y="147"/>
                  <a:pt x="35" y="132"/>
                  <a:pt x="45" y="117"/>
                </a:cubicBezTo>
                <a:cubicBezTo>
                  <a:pt x="55" y="103"/>
                  <a:pt x="66" y="89"/>
                  <a:pt x="78" y="77"/>
                </a:cubicBezTo>
                <a:cubicBezTo>
                  <a:pt x="90" y="65"/>
                  <a:pt x="103" y="54"/>
                  <a:pt x="118" y="44"/>
                </a:cubicBezTo>
                <a:cubicBezTo>
                  <a:pt x="132" y="35"/>
                  <a:pt x="148" y="26"/>
                  <a:pt x="164" y="20"/>
                </a:cubicBezTo>
                <a:cubicBezTo>
                  <a:pt x="180" y="13"/>
                  <a:pt x="196" y="8"/>
                  <a:pt x="213" y="5"/>
                </a:cubicBezTo>
                <a:cubicBezTo>
                  <a:pt x="230" y="1"/>
                  <a:pt x="248" y="0"/>
                  <a:pt x="265" y="0"/>
                </a:cubicBezTo>
                <a:close/>
              </a:path>
            </a:pathLst>
          </a:custGeom>
          <a:noFill/>
          <a:ln w="28440">
            <a:solidFill>
              <a:srgbClr val="DC2626"/>
            </a:solidFill>
            <a:miter/>
          </a:ln>
        </p:spPr>
        <p:txBody>
          <a:bodyPr lIns="14040" tIns="14040" rIns="14040" bIns="1404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820840" y="4155120"/>
            <a:ext cx="549360" cy="137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980" b="0" strike="noStrike" spc="-1">
                <a:solidFill>
                  <a:srgbClr val="1F2937"/>
                </a:solidFill>
                <a:latin typeface="Arial"/>
                <a:ea typeface="Arial"/>
              </a:rPr>
              <a:t>registered</a:t>
            </a:r>
            <a:endParaRPr lang="en-US" sz="98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8360640" y="3554280"/>
            <a:ext cx="13845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900" b="1" strike="noStrike" spc="-1">
                <a:solidFill>
                  <a:srgbClr val="DC2626"/>
                </a:solidFill>
                <a:latin typeface="Arial"/>
                <a:ea typeface="Arial"/>
              </a:rPr>
              <a:t>PRIVILEGE ESCALATION</a:t>
            </a:r>
            <a:endParaRPr lang="en-US" sz="9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8607960" y="3756960"/>
            <a:ext cx="883080" cy="1605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130" b="1" strike="noStrike" spc="-1">
                <a:solidFill>
                  <a:srgbClr val="1F2937"/>
                </a:solidFill>
                <a:latin typeface="Arial"/>
                <a:ea typeface="Arial"/>
              </a:rPr>
              <a:t>AAPR-ID-006</a:t>
            </a:r>
            <a:endParaRPr lang="en-US" sz="113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8573760" y="3983760"/>
            <a:ext cx="947160" cy="137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980" b="0" strike="noStrike" spc="-1">
                <a:solidFill>
                  <a:srgbClr val="1F2937"/>
                </a:solidFill>
                <a:latin typeface="Arial"/>
                <a:ea typeface="Arial"/>
              </a:rPr>
              <a:t>Excessive Global</a:t>
            </a:r>
            <a:endParaRPr lang="en-US" sz="98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4" name="Freeform 213"/>
          <p:cNvSpPr/>
          <p:nvPr/>
        </p:nvSpPr>
        <p:spPr>
          <a:xfrm>
            <a:off x="761760" y="5000400"/>
            <a:ext cx="2400840" cy="238680"/>
          </a:xfrm>
          <a:custGeom>
            <a:avLst/>
            <a:gdLst/>
            <a:ahLst/>
            <a:cxnLst/>
            <a:rect l="0" t="0" r="r" b="b"/>
            <a:pathLst>
              <a:path w="6669" h="663">
                <a:moveTo>
                  <a:pt x="0" y="332"/>
                </a:moveTo>
                <a:cubicBezTo>
                  <a:pt x="0" y="309"/>
                  <a:pt x="2" y="288"/>
                  <a:pt x="7" y="266"/>
                </a:cubicBezTo>
                <a:cubicBezTo>
                  <a:pt x="11" y="245"/>
                  <a:pt x="17" y="224"/>
                  <a:pt x="25" y="204"/>
                </a:cubicBezTo>
                <a:cubicBezTo>
                  <a:pt x="34" y="184"/>
                  <a:pt x="44" y="165"/>
                  <a:pt x="56" y="147"/>
                </a:cubicBezTo>
                <a:cubicBezTo>
                  <a:pt x="68" y="129"/>
                  <a:pt x="82" y="112"/>
                  <a:pt x="97" y="97"/>
                </a:cubicBezTo>
                <a:cubicBezTo>
                  <a:pt x="112" y="82"/>
                  <a:pt x="129" y="68"/>
                  <a:pt x="147" y="56"/>
                </a:cubicBezTo>
                <a:cubicBezTo>
                  <a:pt x="165" y="44"/>
                  <a:pt x="184" y="34"/>
                  <a:pt x="204" y="25"/>
                </a:cubicBezTo>
                <a:cubicBezTo>
                  <a:pt x="224" y="17"/>
                  <a:pt x="245" y="11"/>
                  <a:pt x="266" y="6"/>
                </a:cubicBezTo>
                <a:cubicBezTo>
                  <a:pt x="288" y="2"/>
                  <a:pt x="309" y="0"/>
                  <a:pt x="331" y="0"/>
                </a:cubicBezTo>
                <a:lnTo>
                  <a:pt x="6338" y="0"/>
                </a:lnTo>
                <a:cubicBezTo>
                  <a:pt x="6360" y="0"/>
                  <a:pt x="6381" y="2"/>
                  <a:pt x="6402" y="6"/>
                </a:cubicBezTo>
                <a:cubicBezTo>
                  <a:pt x="6424" y="11"/>
                  <a:pt x="6444" y="17"/>
                  <a:pt x="6465" y="25"/>
                </a:cubicBezTo>
                <a:cubicBezTo>
                  <a:pt x="6485" y="34"/>
                  <a:pt x="6504" y="44"/>
                  <a:pt x="6522" y="56"/>
                </a:cubicBezTo>
                <a:cubicBezTo>
                  <a:pt x="6540" y="68"/>
                  <a:pt x="6556" y="82"/>
                  <a:pt x="6572" y="97"/>
                </a:cubicBezTo>
                <a:cubicBezTo>
                  <a:pt x="6587" y="112"/>
                  <a:pt x="6601" y="129"/>
                  <a:pt x="6613" y="147"/>
                </a:cubicBezTo>
                <a:cubicBezTo>
                  <a:pt x="6625" y="165"/>
                  <a:pt x="6635" y="184"/>
                  <a:pt x="6643" y="204"/>
                </a:cubicBezTo>
                <a:cubicBezTo>
                  <a:pt x="6652" y="224"/>
                  <a:pt x="6658" y="245"/>
                  <a:pt x="6662" y="266"/>
                </a:cubicBezTo>
                <a:cubicBezTo>
                  <a:pt x="6667" y="288"/>
                  <a:pt x="6669" y="309"/>
                  <a:pt x="6669" y="332"/>
                </a:cubicBezTo>
                <a:cubicBezTo>
                  <a:pt x="6669" y="354"/>
                  <a:pt x="6667" y="375"/>
                  <a:pt x="6662" y="396"/>
                </a:cubicBezTo>
                <a:cubicBezTo>
                  <a:pt x="6658" y="418"/>
                  <a:pt x="6652" y="438"/>
                  <a:pt x="6643" y="458"/>
                </a:cubicBezTo>
                <a:cubicBezTo>
                  <a:pt x="6635" y="478"/>
                  <a:pt x="6625" y="498"/>
                  <a:pt x="6613" y="516"/>
                </a:cubicBezTo>
                <a:cubicBezTo>
                  <a:pt x="6601" y="534"/>
                  <a:pt x="6587" y="550"/>
                  <a:pt x="6572" y="566"/>
                </a:cubicBezTo>
                <a:cubicBezTo>
                  <a:pt x="6556" y="581"/>
                  <a:pt x="6540" y="595"/>
                  <a:pt x="6522" y="607"/>
                </a:cubicBezTo>
                <a:cubicBezTo>
                  <a:pt x="6504" y="619"/>
                  <a:pt x="6485" y="629"/>
                  <a:pt x="6465" y="637"/>
                </a:cubicBezTo>
                <a:cubicBezTo>
                  <a:pt x="6444" y="646"/>
                  <a:pt x="6424" y="652"/>
                  <a:pt x="6402" y="656"/>
                </a:cubicBezTo>
                <a:cubicBezTo>
                  <a:pt x="6381" y="660"/>
                  <a:pt x="6360" y="663"/>
                  <a:pt x="6338" y="663"/>
                </a:cubicBezTo>
                <a:lnTo>
                  <a:pt x="331" y="663"/>
                </a:lnTo>
                <a:cubicBezTo>
                  <a:pt x="309" y="663"/>
                  <a:pt x="288" y="660"/>
                  <a:pt x="266" y="656"/>
                </a:cubicBezTo>
                <a:cubicBezTo>
                  <a:pt x="245" y="652"/>
                  <a:pt x="224" y="646"/>
                  <a:pt x="204" y="637"/>
                </a:cubicBezTo>
                <a:cubicBezTo>
                  <a:pt x="184" y="629"/>
                  <a:pt x="165" y="619"/>
                  <a:pt x="147" y="607"/>
                </a:cubicBezTo>
                <a:cubicBezTo>
                  <a:pt x="129" y="595"/>
                  <a:pt x="112" y="581"/>
                  <a:pt x="97" y="566"/>
                </a:cubicBezTo>
                <a:cubicBezTo>
                  <a:pt x="82" y="550"/>
                  <a:pt x="68" y="534"/>
                  <a:pt x="56" y="516"/>
                </a:cubicBezTo>
                <a:cubicBezTo>
                  <a:pt x="44" y="498"/>
                  <a:pt x="34" y="478"/>
                  <a:pt x="25" y="458"/>
                </a:cubicBezTo>
                <a:cubicBezTo>
                  <a:pt x="17" y="438"/>
                  <a:pt x="11" y="418"/>
                  <a:pt x="7" y="396"/>
                </a:cubicBezTo>
                <a:cubicBezTo>
                  <a:pt x="2" y="375"/>
                  <a:pt x="0" y="354"/>
                  <a:pt x="0" y="332"/>
                </a:cubicBezTo>
                <a:close/>
              </a:path>
            </a:pathLst>
          </a:custGeom>
          <a:solidFill>
            <a:srgbClr val="FEE2E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8652960" y="4155120"/>
            <a:ext cx="788760" cy="137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980" b="0" strike="noStrike" spc="-1">
                <a:solidFill>
                  <a:srgbClr val="1F2937"/>
                </a:solidFill>
                <a:latin typeface="Arial"/>
                <a:ea typeface="Arial"/>
              </a:rPr>
              <a:t>Administrators</a:t>
            </a:r>
            <a:endParaRPr lang="en-US" sz="98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857160" y="5041800"/>
            <a:ext cx="2210400" cy="148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050" b="1" strike="noStrike" spc="-1">
                <a:solidFill>
                  <a:srgbClr val="991B1B"/>
                </a:solidFill>
                <a:latin typeface="Arial"/>
                <a:ea typeface="Arial"/>
              </a:rPr>
              <a:t>Outcome: Full Tenant Compromise</a:t>
            </a:r>
            <a:endParaRPr lang="en-US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11778840" y="6355800"/>
            <a:ext cx="2282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5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Freeform 21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Freeform 218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Freeform 219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21" name="Picture 220"/>
          <p:cNvPicPr/>
          <p:nvPr/>
        </p:nvPicPr>
        <p:blipFill>
          <a:blip r:embed="rId2"/>
          <a:stretch/>
        </p:blipFill>
        <p:spPr>
          <a:xfrm>
            <a:off x="2162160" y="1390680"/>
            <a:ext cx="7867440" cy="4667040"/>
          </a:xfrm>
          <a:prstGeom prst="rect">
            <a:avLst/>
          </a:prstGeom>
          <a:ln w="0">
            <a:noFill/>
          </a:ln>
        </p:spPr>
      </p:pic>
      <p:sp>
        <p:nvSpPr>
          <p:cNvPr id="222" name="TextBox 221"/>
          <p:cNvSpPr txBox="1"/>
          <p:nvPr/>
        </p:nvSpPr>
        <p:spPr>
          <a:xfrm>
            <a:off x="762120" y="598320"/>
            <a:ext cx="6034320" cy="42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3000" b="1" strike="noStrike" spc="-1">
                <a:solidFill>
                  <a:srgbClr val="1E1B4B"/>
                </a:solidFill>
                <a:latin typeface="Arial"/>
                <a:ea typeface="Arial"/>
              </a:rPr>
              <a:t>Report renders the whole catalog</a:t>
            </a:r>
            <a:endParaRPr lang="en-US" sz="3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762120" y="6236280"/>
            <a:ext cx="1036692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F2937"/>
                </a:solidFill>
                <a:latin typeface="Arial"/>
                <a:ea typeface="Arial"/>
              </a:rPr>
              <a:t>Excerpt: Attack Paths section from a sample scan. Each card is generated automatically from the findings present in the tenant.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11778840" y="6355800"/>
            <a:ext cx="2282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6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Freeform 224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6" name="Freeform 225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7" name="Freeform 226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8" name="Freeform 227"/>
          <p:cNvSpPr/>
          <p:nvPr/>
        </p:nvSpPr>
        <p:spPr>
          <a:xfrm>
            <a:off x="771480" y="2790720"/>
            <a:ext cx="2009880" cy="381240"/>
          </a:xfrm>
          <a:custGeom>
            <a:avLst/>
            <a:gdLst/>
            <a:ahLst/>
            <a:cxnLst/>
            <a:rect l="0" t="0" r="r" b="b"/>
            <a:pathLst>
              <a:path w="5583" h="1059">
                <a:moveTo>
                  <a:pt x="0" y="0"/>
                </a:moveTo>
                <a:lnTo>
                  <a:pt x="5583" y="0"/>
                </a:lnTo>
                <a:lnTo>
                  <a:pt x="5583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9" name="Freeform 228"/>
          <p:cNvSpPr/>
          <p:nvPr/>
        </p:nvSpPr>
        <p:spPr>
          <a:xfrm>
            <a:off x="2781000" y="2790720"/>
            <a:ext cx="8649000" cy="381240"/>
          </a:xfrm>
          <a:custGeom>
            <a:avLst/>
            <a:gdLst/>
            <a:ahLst/>
            <a:cxnLst/>
            <a:rect l="0" t="0" r="r" b="b"/>
            <a:pathLst>
              <a:path w="24025" h="1059">
                <a:moveTo>
                  <a:pt x="0" y="0"/>
                </a:moveTo>
                <a:lnTo>
                  <a:pt x="24025" y="0"/>
                </a:lnTo>
                <a:lnTo>
                  <a:pt x="24025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0" name="Freeform 229"/>
          <p:cNvSpPr/>
          <p:nvPr/>
        </p:nvSpPr>
        <p:spPr>
          <a:xfrm>
            <a:off x="771480" y="2790720"/>
            <a:ext cx="2009880" cy="381240"/>
          </a:xfrm>
          <a:custGeom>
            <a:avLst/>
            <a:gdLst/>
            <a:ahLst/>
            <a:cxnLst/>
            <a:rect l="0" t="0" r="r" b="b"/>
            <a:pathLst>
              <a:path w="5583" h="1059">
                <a:moveTo>
                  <a:pt x="0" y="0"/>
                </a:moveTo>
                <a:lnTo>
                  <a:pt x="5583" y="0"/>
                </a:lnTo>
                <a:lnTo>
                  <a:pt x="5583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1" name="Freeform 230"/>
          <p:cNvSpPr/>
          <p:nvPr/>
        </p:nvSpPr>
        <p:spPr>
          <a:xfrm>
            <a:off x="2781000" y="2790720"/>
            <a:ext cx="8649000" cy="381240"/>
          </a:xfrm>
          <a:custGeom>
            <a:avLst/>
            <a:gdLst/>
            <a:ahLst/>
            <a:cxnLst/>
            <a:rect l="0" t="0" r="r" b="b"/>
            <a:pathLst>
              <a:path w="24025" h="1059">
                <a:moveTo>
                  <a:pt x="0" y="0"/>
                </a:moveTo>
                <a:lnTo>
                  <a:pt x="24025" y="0"/>
                </a:lnTo>
                <a:lnTo>
                  <a:pt x="24025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2" name="Freeform 231"/>
          <p:cNvSpPr/>
          <p:nvPr/>
        </p:nvSpPr>
        <p:spPr>
          <a:xfrm>
            <a:off x="771480" y="3171600"/>
            <a:ext cx="2009880" cy="638640"/>
          </a:xfrm>
          <a:custGeom>
            <a:avLst/>
            <a:gdLst/>
            <a:ahLst/>
            <a:cxnLst/>
            <a:rect l="0" t="0" r="r" b="b"/>
            <a:pathLst>
              <a:path w="5583" h="1774">
                <a:moveTo>
                  <a:pt x="0" y="0"/>
                </a:moveTo>
                <a:lnTo>
                  <a:pt x="5583" y="0"/>
                </a:lnTo>
                <a:lnTo>
                  <a:pt x="5583" y="1774"/>
                </a:lnTo>
                <a:lnTo>
                  <a:pt x="0" y="177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3" name="Freeform 232"/>
          <p:cNvSpPr/>
          <p:nvPr/>
        </p:nvSpPr>
        <p:spPr>
          <a:xfrm>
            <a:off x="2781000" y="3171600"/>
            <a:ext cx="8649000" cy="638640"/>
          </a:xfrm>
          <a:custGeom>
            <a:avLst/>
            <a:gdLst/>
            <a:ahLst/>
            <a:cxnLst/>
            <a:rect l="0" t="0" r="r" b="b"/>
            <a:pathLst>
              <a:path w="24025" h="1774">
                <a:moveTo>
                  <a:pt x="0" y="0"/>
                </a:moveTo>
                <a:lnTo>
                  <a:pt x="24025" y="0"/>
                </a:lnTo>
                <a:lnTo>
                  <a:pt x="24025" y="1774"/>
                </a:lnTo>
                <a:lnTo>
                  <a:pt x="0" y="177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4" name="Freeform 233"/>
          <p:cNvSpPr/>
          <p:nvPr/>
        </p:nvSpPr>
        <p:spPr>
          <a:xfrm>
            <a:off x="771480" y="3809880"/>
            <a:ext cx="2009880" cy="638640"/>
          </a:xfrm>
          <a:custGeom>
            <a:avLst/>
            <a:gdLst/>
            <a:ahLst/>
            <a:cxnLst/>
            <a:rect l="0" t="0" r="r" b="b"/>
            <a:pathLst>
              <a:path w="5583" h="1774">
                <a:moveTo>
                  <a:pt x="0" y="0"/>
                </a:moveTo>
                <a:lnTo>
                  <a:pt x="5583" y="0"/>
                </a:lnTo>
                <a:lnTo>
                  <a:pt x="5583" y="1774"/>
                </a:lnTo>
                <a:lnTo>
                  <a:pt x="0" y="1774"/>
                </a:lnTo>
                <a:lnTo>
                  <a:pt x="0" y="0"/>
                </a:lnTo>
                <a:close/>
              </a:path>
            </a:pathLst>
          </a:custGeom>
          <a:solidFill>
            <a:srgbClr val="F6F8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5" name="Freeform 234"/>
          <p:cNvSpPr/>
          <p:nvPr/>
        </p:nvSpPr>
        <p:spPr>
          <a:xfrm>
            <a:off x="2781000" y="3809880"/>
            <a:ext cx="8649000" cy="638640"/>
          </a:xfrm>
          <a:custGeom>
            <a:avLst/>
            <a:gdLst/>
            <a:ahLst/>
            <a:cxnLst/>
            <a:rect l="0" t="0" r="r" b="b"/>
            <a:pathLst>
              <a:path w="24025" h="1774">
                <a:moveTo>
                  <a:pt x="0" y="0"/>
                </a:moveTo>
                <a:lnTo>
                  <a:pt x="24025" y="0"/>
                </a:lnTo>
                <a:lnTo>
                  <a:pt x="24025" y="1774"/>
                </a:lnTo>
                <a:lnTo>
                  <a:pt x="0" y="1774"/>
                </a:lnTo>
                <a:lnTo>
                  <a:pt x="0" y="0"/>
                </a:lnTo>
                <a:close/>
              </a:path>
            </a:pathLst>
          </a:custGeom>
          <a:solidFill>
            <a:srgbClr val="F6F8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6" name="Freeform 235"/>
          <p:cNvSpPr/>
          <p:nvPr/>
        </p:nvSpPr>
        <p:spPr>
          <a:xfrm>
            <a:off x="771480" y="4448160"/>
            <a:ext cx="2009880" cy="638280"/>
          </a:xfrm>
          <a:custGeom>
            <a:avLst/>
            <a:gdLst/>
            <a:ahLst/>
            <a:cxnLst/>
            <a:rect l="0" t="0" r="r" b="b"/>
            <a:pathLst>
              <a:path w="5583" h="1773">
                <a:moveTo>
                  <a:pt x="0" y="0"/>
                </a:moveTo>
                <a:lnTo>
                  <a:pt x="5583" y="0"/>
                </a:lnTo>
                <a:lnTo>
                  <a:pt x="5583" y="1773"/>
                </a:lnTo>
                <a:lnTo>
                  <a:pt x="0" y="177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7" name="Freeform 236"/>
          <p:cNvSpPr/>
          <p:nvPr/>
        </p:nvSpPr>
        <p:spPr>
          <a:xfrm>
            <a:off x="2781000" y="4448160"/>
            <a:ext cx="8649000" cy="638280"/>
          </a:xfrm>
          <a:custGeom>
            <a:avLst/>
            <a:gdLst/>
            <a:ahLst/>
            <a:cxnLst/>
            <a:rect l="0" t="0" r="r" b="b"/>
            <a:pathLst>
              <a:path w="24025" h="1773">
                <a:moveTo>
                  <a:pt x="0" y="0"/>
                </a:moveTo>
                <a:lnTo>
                  <a:pt x="24025" y="0"/>
                </a:lnTo>
                <a:lnTo>
                  <a:pt x="24025" y="1773"/>
                </a:lnTo>
                <a:lnTo>
                  <a:pt x="0" y="177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8" name="Freeform 237"/>
          <p:cNvSpPr/>
          <p:nvPr/>
        </p:nvSpPr>
        <p:spPr>
          <a:xfrm>
            <a:off x="771480" y="5086080"/>
            <a:ext cx="2009880" cy="638640"/>
          </a:xfrm>
          <a:custGeom>
            <a:avLst/>
            <a:gdLst/>
            <a:ahLst/>
            <a:cxnLst/>
            <a:rect l="0" t="0" r="r" b="b"/>
            <a:pathLst>
              <a:path w="5583" h="1774">
                <a:moveTo>
                  <a:pt x="0" y="0"/>
                </a:moveTo>
                <a:lnTo>
                  <a:pt x="5583" y="0"/>
                </a:lnTo>
                <a:lnTo>
                  <a:pt x="5583" y="1774"/>
                </a:lnTo>
                <a:lnTo>
                  <a:pt x="0" y="1774"/>
                </a:lnTo>
                <a:lnTo>
                  <a:pt x="0" y="0"/>
                </a:lnTo>
                <a:close/>
              </a:path>
            </a:pathLst>
          </a:custGeom>
          <a:solidFill>
            <a:srgbClr val="F6F8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9" name="Freeform 238"/>
          <p:cNvSpPr/>
          <p:nvPr/>
        </p:nvSpPr>
        <p:spPr>
          <a:xfrm>
            <a:off x="2781000" y="5086080"/>
            <a:ext cx="8649000" cy="638640"/>
          </a:xfrm>
          <a:custGeom>
            <a:avLst/>
            <a:gdLst/>
            <a:ahLst/>
            <a:cxnLst/>
            <a:rect l="0" t="0" r="r" b="b"/>
            <a:pathLst>
              <a:path w="24025" h="1774">
                <a:moveTo>
                  <a:pt x="0" y="0"/>
                </a:moveTo>
                <a:lnTo>
                  <a:pt x="24025" y="0"/>
                </a:lnTo>
                <a:lnTo>
                  <a:pt x="24025" y="1774"/>
                </a:lnTo>
                <a:lnTo>
                  <a:pt x="0" y="1774"/>
                </a:lnTo>
                <a:lnTo>
                  <a:pt x="0" y="0"/>
                </a:lnTo>
                <a:close/>
              </a:path>
            </a:pathLst>
          </a:custGeom>
          <a:solidFill>
            <a:srgbClr val="F6F8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Freeform 239"/>
          <p:cNvSpPr/>
          <p:nvPr/>
        </p:nvSpPr>
        <p:spPr>
          <a:xfrm>
            <a:off x="761760" y="2790720"/>
            <a:ext cx="10080" cy="390960"/>
          </a:xfrm>
          <a:custGeom>
            <a:avLst/>
            <a:gdLst/>
            <a:ahLst/>
            <a:cxnLst/>
            <a:rect l="0" t="0" r="r" b="b"/>
            <a:pathLst>
              <a:path w="28" h="1086">
                <a:moveTo>
                  <a:pt x="0" y="0"/>
                </a:moveTo>
                <a:lnTo>
                  <a:pt x="28" y="0"/>
                </a:lnTo>
                <a:lnTo>
                  <a:pt x="28" y="1086"/>
                </a:lnTo>
                <a:lnTo>
                  <a:pt x="0" y="1086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1" name="Freeform 240"/>
          <p:cNvSpPr/>
          <p:nvPr/>
        </p:nvSpPr>
        <p:spPr>
          <a:xfrm>
            <a:off x="761760" y="2790720"/>
            <a:ext cx="2019600" cy="9720"/>
          </a:xfrm>
          <a:custGeom>
            <a:avLst/>
            <a:gdLst/>
            <a:ahLst/>
            <a:cxnLst/>
            <a:rect l="0" t="0" r="r" b="b"/>
            <a:pathLst>
              <a:path w="5610" h="27">
                <a:moveTo>
                  <a:pt x="0" y="0"/>
                </a:moveTo>
                <a:lnTo>
                  <a:pt x="5610" y="0"/>
                </a:lnTo>
                <a:lnTo>
                  <a:pt x="5610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2" name="Freeform 241"/>
          <p:cNvSpPr/>
          <p:nvPr/>
        </p:nvSpPr>
        <p:spPr>
          <a:xfrm>
            <a:off x="2771640" y="2790720"/>
            <a:ext cx="9720" cy="390960"/>
          </a:xfrm>
          <a:custGeom>
            <a:avLst/>
            <a:gdLst/>
            <a:ahLst/>
            <a:cxnLst/>
            <a:rect l="0" t="0" r="r" b="b"/>
            <a:pathLst>
              <a:path w="27" h="1086">
                <a:moveTo>
                  <a:pt x="0" y="0"/>
                </a:moveTo>
                <a:lnTo>
                  <a:pt x="27" y="0"/>
                </a:lnTo>
                <a:lnTo>
                  <a:pt x="27" y="1086"/>
                </a:lnTo>
                <a:lnTo>
                  <a:pt x="0" y="1086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3" name="Freeform 242"/>
          <p:cNvSpPr/>
          <p:nvPr/>
        </p:nvSpPr>
        <p:spPr>
          <a:xfrm>
            <a:off x="2781000" y="2790720"/>
            <a:ext cx="8649000" cy="9720"/>
          </a:xfrm>
          <a:custGeom>
            <a:avLst/>
            <a:gdLst/>
            <a:ahLst/>
            <a:cxnLst/>
            <a:rect l="0" t="0" r="r" b="b"/>
            <a:pathLst>
              <a:path w="24025" h="27">
                <a:moveTo>
                  <a:pt x="0" y="0"/>
                </a:moveTo>
                <a:lnTo>
                  <a:pt x="24025" y="0"/>
                </a:lnTo>
                <a:lnTo>
                  <a:pt x="24025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4" name="Freeform 243"/>
          <p:cNvSpPr/>
          <p:nvPr/>
        </p:nvSpPr>
        <p:spPr>
          <a:xfrm>
            <a:off x="11420280" y="2790720"/>
            <a:ext cx="9720" cy="390960"/>
          </a:xfrm>
          <a:custGeom>
            <a:avLst/>
            <a:gdLst/>
            <a:ahLst/>
            <a:cxnLst/>
            <a:rect l="0" t="0" r="r" b="b"/>
            <a:pathLst>
              <a:path w="27" h="1086">
                <a:moveTo>
                  <a:pt x="0" y="0"/>
                </a:moveTo>
                <a:lnTo>
                  <a:pt x="27" y="0"/>
                </a:lnTo>
                <a:lnTo>
                  <a:pt x="27" y="1086"/>
                </a:lnTo>
                <a:lnTo>
                  <a:pt x="0" y="1086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5" name="Freeform 244"/>
          <p:cNvSpPr/>
          <p:nvPr/>
        </p:nvSpPr>
        <p:spPr>
          <a:xfrm>
            <a:off x="761760" y="3171600"/>
            <a:ext cx="2019600" cy="10080"/>
          </a:xfrm>
          <a:custGeom>
            <a:avLst/>
            <a:gdLst/>
            <a:ahLst/>
            <a:cxnLst/>
            <a:rect l="0" t="0" r="r" b="b"/>
            <a:pathLst>
              <a:path w="5610" h="28">
                <a:moveTo>
                  <a:pt x="0" y="0"/>
                </a:moveTo>
                <a:lnTo>
                  <a:pt x="5610" y="0"/>
                </a:lnTo>
                <a:lnTo>
                  <a:pt x="5610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6" name="Freeform 245"/>
          <p:cNvSpPr/>
          <p:nvPr/>
        </p:nvSpPr>
        <p:spPr>
          <a:xfrm>
            <a:off x="2781000" y="3171600"/>
            <a:ext cx="8649000" cy="10080"/>
          </a:xfrm>
          <a:custGeom>
            <a:avLst/>
            <a:gdLst/>
            <a:ahLst/>
            <a:cxnLst/>
            <a:rect l="0" t="0" r="r" b="b"/>
            <a:pathLst>
              <a:path w="24025" h="28">
                <a:moveTo>
                  <a:pt x="0" y="0"/>
                </a:moveTo>
                <a:lnTo>
                  <a:pt x="24025" y="0"/>
                </a:lnTo>
                <a:lnTo>
                  <a:pt x="2402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7" name="Freeform 246"/>
          <p:cNvSpPr/>
          <p:nvPr/>
        </p:nvSpPr>
        <p:spPr>
          <a:xfrm>
            <a:off x="761760" y="3181320"/>
            <a:ext cx="10080" cy="638280"/>
          </a:xfrm>
          <a:custGeom>
            <a:avLst/>
            <a:gdLst/>
            <a:ahLst/>
            <a:cxnLst/>
            <a:rect l="0" t="0" r="r" b="b"/>
            <a:pathLst>
              <a:path w="28" h="1773">
                <a:moveTo>
                  <a:pt x="0" y="0"/>
                </a:moveTo>
                <a:lnTo>
                  <a:pt x="28" y="0"/>
                </a:lnTo>
                <a:lnTo>
                  <a:pt x="28" y="1773"/>
                </a:lnTo>
                <a:lnTo>
                  <a:pt x="0" y="1773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8" name="Freeform 247"/>
          <p:cNvSpPr/>
          <p:nvPr/>
        </p:nvSpPr>
        <p:spPr>
          <a:xfrm>
            <a:off x="2771640" y="3181320"/>
            <a:ext cx="9720" cy="638280"/>
          </a:xfrm>
          <a:custGeom>
            <a:avLst/>
            <a:gdLst/>
            <a:ahLst/>
            <a:cxnLst/>
            <a:rect l="0" t="0" r="r" b="b"/>
            <a:pathLst>
              <a:path w="27" h="1773">
                <a:moveTo>
                  <a:pt x="0" y="0"/>
                </a:moveTo>
                <a:lnTo>
                  <a:pt x="27" y="0"/>
                </a:lnTo>
                <a:lnTo>
                  <a:pt x="27" y="1773"/>
                </a:lnTo>
                <a:lnTo>
                  <a:pt x="0" y="1773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9" name="Freeform 248"/>
          <p:cNvSpPr/>
          <p:nvPr/>
        </p:nvSpPr>
        <p:spPr>
          <a:xfrm>
            <a:off x="11420280" y="3181320"/>
            <a:ext cx="9720" cy="638280"/>
          </a:xfrm>
          <a:custGeom>
            <a:avLst/>
            <a:gdLst/>
            <a:ahLst/>
            <a:cxnLst/>
            <a:rect l="0" t="0" r="r" b="b"/>
            <a:pathLst>
              <a:path w="27" h="1773">
                <a:moveTo>
                  <a:pt x="0" y="0"/>
                </a:moveTo>
                <a:lnTo>
                  <a:pt x="27" y="0"/>
                </a:lnTo>
                <a:lnTo>
                  <a:pt x="27" y="1773"/>
                </a:lnTo>
                <a:lnTo>
                  <a:pt x="0" y="1773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0" name="Freeform 249"/>
          <p:cNvSpPr/>
          <p:nvPr/>
        </p:nvSpPr>
        <p:spPr>
          <a:xfrm>
            <a:off x="761760" y="3819240"/>
            <a:ext cx="10080" cy="638640"/>
          </a:xfrm>
          <a:custGeom>
            <a:avLst/>
            <a:gdLst/>
            <a:ahLst/>
            <a:cxnLst/>
            <a:rect l="0" t="0" r="r" b="b"/>
            <a:pathLst>
              <a:path w="28" h="1774">
                <a:moveTo>
                  <a:pt x="0" y="0"/>
                </a:moveTo>
                <a:lnTo>
                  <a:pt x="28" y="0"/>
                </a:lnTo>
                <a:lnTo>
                  <a:pt x="28" y="1774"/>
                </a:lnTo>
                <a:lnTo>
                  <a:pt x="0" y="1774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1" name="Freeform 250"/>
          <p:cNvSpPr/>
          <p:nvPr/>
        </p:nvSpPr>
        <p:spPr>
          <a:xfrm>
            <a:off x="761760" y="3809880"/>
            <a:ext cx="2019600" cy="9720"/>
          </a:xfrm>
          <a:custGeom>
            <a:avLst/>
            <a:gdLst/>
            <a:ahLst/>
            <a:cxnLst/>
            <a:rect l="0" t="0" r="r" b="b"/>
            <a:pathLst>
              <a:path w="5610" h="27">
                <a:moveTo>
                  <a:pt x="0" y="0"/>
                </a:moveTo>
                <a:lnTo>
                  <a:pt x="5610" y="0"/>
                </a:lnTo>
                <a:lnTo>
                  <a:pt x="5610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2" name="Freeform 251"/>
          <p:cNvSpPr/>
          <p:nvPr/>
        </p:nvSpPr>
        <p:spPr>
          <a:xfrm>
            <a:off x="2771640" y="3819240"/>
            <a:ext cx="9720" cy="638640"/>
          </a:xfrm>
          <a:custGeom>
            <a:avLst/>
            <a:gdLst/>
            <a:ahLst/>
            <a:cxnLst/>
            <a:rect l="0" t="0" r="r" b="b"/>
            <a:pathLst>
              <a:path w="27" h="1774">
                <a:moveTo>
                  <a:pt x="0" y="0"/>
                </a:moveTo>
                <a:lnTo>
                  <a:pt x="27" y="0"/>
                </a:lnTo>
                <a:lnTo>
                  <a:pt x="27" y="1774"/>
                </a:lnTo>
                <a:lnTo>
                  <a:pt x="0" y="1774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3" name="Freeform 252"/>
          <p:cNvSpPr/>
          <p:nvPr/>
        </p:nvSpPr>
        <p:spPr>
          <a:xfrm>
            <a:off x="2781000" y="3809880"/>
            <a:ext cx="8649000" cy="9720"/>
          </a:xfrm>
          <a:custGeom>
            <a:avLst/>
            <a:gdLst/>
            <a:ahLst/>
            <a:cxnLst/>
            <a:rect l="0" t="0" r="r" b="b"/>
            <a:pathLst>
              <a:path w="24025" h="27">
                <a:moveTo>
                  <a:pt x="0" y="0"/>
                </a:moveTo>
                <a:lnTo>
                  <a:pt x="24025" y="0"/>
                </a:lnTo>
                <a:lnTo>
                  <a:pt x="24025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4" name="Freeform 253"/>
          <p:cNvSpPr/>
          <p:nvPr/>
        </p:nvSpPr>
        <p:spPr>
          <a:xfrm>
            <a:off x="11420280" y="3819240"/>
            <a:ext cx="9720" cy="638640"/>
          </a:xfrm>
          <a:custGeom>
            <a:avLst/>
            <a:gdLst/>
            <a:ahLst/>
            <a:cxnLst/>
            <a:rect l="0" t="0" r="r" b="b"/>
            <a:pathLst>
              <a:path w="27" h="1774">
                <a:moveTo>
                  <a:pt x="0" y="0"/>
                </a:moveTo>
                <a:lnTo>
                  <a:pt x="27" y="0"/>
                </a:lnTo>
                <a:lnTo>
                  <a:pt x="27" y="1774"/>
                </a:lnTo>
                <a:lnTo>
                  <a:pt x="0" y="1774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5" name="Freeform 254"/>
          <p:cNvSpPr/>
          <p:nvPr/>
        </p:nvSpPr>
        <p:spPr>
          <a:xfrm>
            <a:off x="761760" y="4457520"/>
            <a:ext cx="10080" cy="638640"/>
          </a:xfrm>
          <a:custGeom>
            <a:avLst/>
            <a:gdLst/>
            <a:ahLst/>
            <a:cxnLst/>
            <a:rect l="0" t="0" r="r" b="b"/>
            <a:pathLst>
              <a:path w="28" h="1774">
                <a:moveTo>
                  <a:pt x="0" y="0"/>
                </a:moveTo>
                <a:lnTo>
                  <a:pt x="28" y="0"/>
                </a:lnTo>
                <a:lnTo>
                  <a:pt x="28" y="1774"/>
                </a:lnTo>
                <a:lnTo>
                  <a:pt x="0" y="1774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Freeform 255"/>
          <p:cNvSpPr/>
          <p:nvPr/>
        </p:nvSpPr>
        <p:spPr>
          <a:xfrm>
            <a:off x="761760" y="4448160"/>
            <a:ext cx="2019600" cy="9720"/>
          </a:xfrm>
          <a:custGeom>
            <a:avLst/>
            <a:gdLst/>
            <a:ahLst/>
            <a:cxnLst/>
            <a:rect l="0" t="0" r="r" b="b"/>
            <a:pathLst>
              <a:path w="5610" h="27">
                <a:moveTo>
                  <a:pt x="0" y="0"/>
                </a:moveTo>
                <a:lnTo>
                  <a:pt x="5610" y="0"/>
                </a:lnTo>
                <a:lnTo>
                  <a:pt x="5610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7" name="Freeform 256"/>
          <p:cNvSpPr/>
          <p:nvPr/>
        </p:nvSpPr>
        <p:spPr>
          <a:xfrm>
            <a:off x="2771640" y="4457520"/>
            <a:ext cx="9720" cy="638640"/>
          </a:xfrm>
          <a:custGeom>
            <a:avLst/>
            <a:gdLst/>
            <a:ahLst/>
            <a:cxnLst/>
            <a:rect l="0" t="0" r="r" b="b"/>
            <a:pathLst>
              <a:path w="27" h="1774">
                <a:moveTo>
                  <a:pt x="0" y="0"/>
                </a:moveTo>
                <a:lnTo>
                  <a:pt x="27" y="0"/>
                </a:lnTo>
                <a:lnTo>
                  <a:pt x="27" y="1774"/>
                </a:lnTo>
                <a:lnTo>
                  <a:pt x="0" y="1774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8" name="Freeform 257"/>
          <p:cNvSpPr/>
          <p:nvPr/>
        </p:nvSpPr>
        <p:spPr>
          <a:xfrm>
            <a:off x="2781000" y="4448160"/>
            <a:ext cx="8649000" cy="9720"/>
          </a:xfrm>
          <a:custGeom>
            <a:avLst/>
            <a:gdLst/>
            <a:ahLst/>
            <a:cxnLst/>
            <a:rect l="0" t="0" r="r" b="b"/>
            <a:pathLst>
              <a:path w="24025" h="27">
                <a:moveTo>
                  <a:pt x="0" y="0"/>
                </a:moveTo>
                <a:lnTo>
                  <a:pt x="24025" y="0"/>
                </a:lnTo>
                <a:lnTo>
                  <a:pt x="24025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9" name="Freeform 258"/>
          <p:cNvSpPr/>
          <p:nvPr/>
        </p:nvSpPr>
        <p:spPr>
          <a:xfrm>
            <a:off x="11420280" y="4457520"/>
            <a:ext cx="9720" cy="638640"/>
          </a:xfrm>
          <a:custGeom>
            <a:avLst/>
            <a:gdLst/>
            <a:ahLst/>
            <a:cxnLst/>
            <a:rect l="0" t="0" r="r" b="b"/>
            <a:pathLst>
              <a:path w="27" h="1774">
                <a:moveTo>
                  <a:pt x="0" y="0"/>
                </a:moveTo>
                <a:lnTo>
                  <a:pt x="27" y="0"/>
                </a:lnTo>
                <a:lnTo>
                  <a:pt x="27" y="1774"/>
                </a:lnTo>
                <a:lnTo>
                  <a:pt x="0" y="1774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0" name="Freeform 259"/>
          <p:cNvSpPr/>
          <p:nvPr/>
        </p:nvSpPr>
        <p:spPr>
          <a:xfrm>
            <a:off x="761760" y="5095800"/>
            <a:ext cx="10080" cy="638280"/>
          </a:xfrm>
          <a:custGeom>
            <a:avLst/>
            <a:gdLst/>
            <a:ahLst/>
            <a:cxnLst/>
            <a:rect l="0" t="0" r="r" b="b"/>
            <a:pathLst>
              <a:path w="28" h="1773">
                <a:moveTo>
                  <a:pt x="0" y="0"/>
                </a:moveTo>
                <a:lnTo>
                  <a:pt x="28" y="0"/>
                </a:lnTo>
                <a:lnTo>
                  <a:pt x="28" y="1773"/>
                </a:lnTo>
                <a:lnTo>
                  <a:pt x="0" y="1773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1" name="Freeform 260"/>
          <p:cNvSpPr/>
          <p:nvPr/>
        </p:nvSpPr>
        <p:spPr>
          <a:xfrm>
            <a:off x="761760" y="5086080"/>
            <a:ext cx="2019600" cy="10080"/>
          </a:xfrm>
          <a:custGeom>
            <a:avLst/>
            <a:gdLst/>
            <a:ahLst/>
            <a:cxnLst/>
            <a:rect l="0" t="0" r="r" b="b"/>
            <a:pathLst>
              <a:path w="5610" h="28">
                <a:moveTo>
                  <a:pt x="0" y="0"/>
                </a:moveTo>
                <a:lnTo>
                  <a:pt x="5610" y="0"/>
                </a:lnTo>
                <a:lnTo>
                  <a:pt x="5610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2" name="Freeform 261"/>
          <p:cNvSpPr/>
          <p:nvPr/>
        </p:nvSpPr>
        <p:spPr>
          <a:xfrm>
            <a:off x="2771640" y="5095800"/>
            <a:ext cx="9720" cy="638280"/>
          </a:xfrm>
          <a:custGeom>
            <a:avLst/>
            <a:gdLst/>
            <a:ahLst/>
            <a:cxnLst/>
            <a:rect l="0" t="0" r="r" b="b"/>
            <a:pathLst>
              <a:path w="27" h="1773">
                <a:moveTo>
                  <a:pt x="0" y="0"/>
                </a:moveTo>
                <a:lnTo>
                  <a:pt x="27" y="0"/>
                </a:lnTo>
                <a:lnTo>
                  <a:pt x="27" y="1773"/>
                </a:lnTo>
                <a:lnTo>
                  <a:pt x="0" y="1773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3" name="Freeform 262"/>
          <p:cNvSpPr/>
          <p:nvPr/>
        </p:nvSpPr>
        <p:spPr>
          <a:xfrm>
            <a:off x="2781000" y="5086080"/>
            <a:ext cx="8649000" cy="10080"/>
          </a:xfrm>
          <a:custGeom>
            <a:avLst/>
            <a:gdLst/>
            <a:ahLst/>
            <a:cxnLst/>
            <a:rect l="0" t="0" r="r" b="b"/>
            <a:pathLst>
              <a:path w="24025" h="28">
                <a:moveTo>
                  <a:pt x="0" y="0"/>
                </a:moveTo>
                <a:lnTo>
                  <a:pt x="24025" y="0"/>
                </a:lnTo>
                <a:lnTo>
                  <a:pt x="2402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4" name="Freeform 263"/>
          <p:cNvSpPr/>
          <p:nvPr/>
        </p:nvSpPr>
        <p:spPr>
          <a:xfrm>
            <a:off x="11420280" y="5095800"/>
            <a:ext cx="9720" cy="638280"/>
          </a:xfrm>
          <a:custGeom>
            <a:avLst/>
            <a:gdLst/>
            <a:ahLst/>
            <a:cxnLst/>
            <a:rect l="0" t="0" r="r" b="b"/>
            <a:pathLst>
              <a:path w="27" h="1773">
                <a:moveTo>
                  <a:pt x="0" y="0"/>
                </a:moveTo>
                <a:lnTo>
                  <a:pt x="27" y="0"/>
                </a:lnTo>
                <a:lnTo>
                  <a:pt x="27" y="1773"/>
                </a:lnTo>
                <a:lnTo>
                  <a:pt x="0" y="1773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5" name="Freeform 264"/>
          <p:cNvSpPr/>
          <p:nvPr/>
        </p:nvSpPr>
        <p:spPr>
          <a:xfrm>
            <a:off x="761760" y="5724360"/>
            <a:ext cx="2019600" cy="9720"/>
          </a:xfrm>
          <a:custGeom>
            <a:avLst/>
            <a:gdLst/>
            <a:ahLst/>
            <a:cxnLst/>
            <a:rect l="0" t="0" r="r" b="b"/>
            <a:pathLst>
              <a:path w="5610" h="27">
                <a:moveTo>
                  <a:pt x="0" y="0"/>
                </a:moveTo>
                <a:lnTo>
                  <a:pt x="5610" y="0"/>
                </a:lnTo>
                <a:lnTo>
                  <a:pt x="5610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6" name="Freeform 265"/>
          <p:cNvSpPr/>
          <p:nvPr/>
        </p:nvSpPr>
        <p:spPr>
          <a:xfrm>
            <a:off x="2781000" y="5724360"/>
            <a:ext cx="8649000" cy="9720"/>
          </a:xfrm>
          <a:custGeom>
            <a:avLst/>
            <a:gdLst/>
            <a:ahLst/>
            <a:cxnLst/>
            <a:rect l="0" t="0" r="r" b="b"/>
            <a:pathLst>
              <a:path w="24025" h="27">
                <a:moveTo>
                  <a:pt x="0" y="0"/>
                </a:moveTo>
                <a:lnTo>
                  <a:pt x="24025" y="0"/>
                </a:lnTo>
                <a:lnTo>
                  <a:pt x="24025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7" name="TextBox 266"/>
          <p:cNvSpPr txBox="1"/>
          <p:nvPr/>
        </p:nvSpPr>
        <p:spPr>
          <a:xfrm>
            <a:off x="762120" y="1160280"/>
            <a:ext cx="1736640" cy="42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3000" b="1" strike="noStrike" spc="-1">
                <a:solidFill>
                  <a:srgbClr val="1E1B4B"/>
                </a:solidFill>
                <a:latin typeface="Arial"/>
                <a:ea typeface="Arial"/>
              </a:rPr>
              <a:t>Coverage</a:t>
            </a:r>
            <a:endParaRPr lang="en-US" sz="3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8" name="TextBox 267"/>
          <p:cNvSpPr txBox="1"/>
          <p:nvPr/>
        </p:nvSpPr>
        <p:spPr>
          <a:xfrm>
            <a:off x="762120" y="1993320"/>
            <a:ext cx="106293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25+ checks across four categories.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Every finding tagged with attack chain stages and MITRE ATT&amp;CK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9" name="TextBox 268"/>
          <p:cNvSpPr txBox="1"/>
          <p:nvPr/>
        </p:nvSpPr>
        <p:spPr>
          <a:xfrm>
            <a:off x="762120" y="2336400"/>
            <a:ext cx="11696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techniques.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895320" y="2883240"/>
            <a:ext cx="7398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Category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TextBox 270"/>
          <p:cNvSpPr txBox="1"/>
          <p:nvPr/>
        </p:nvSpPr>
        <p:spPr>
          <a:xfrm>
            <a:off x="2907360" y="2883240"/>
            <a:ext cx="116676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What it covers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2" name="Freeform 271"/>
          <p:cNvSpPr/>
          <p:nvPr/>
        </p:nvSpPr>
        <p:spPr>
          <a:xfrm>
            <a:off x="1504800" y="3390840"/>
            <a:ext cx="905040" cy="228960"/>
          </a:xfrm>
          <a:custGeom>
            <a:avLst/>
            <a:gdLst/>
            <a:ahLst/>
            <a:cxnLst/>
            <a:rect l="0" t="0" r="r" b="b"/>
            <a:pathLst>
              <a:path w="2514" h="636">
                <a:moveTo>
                  <a:pt x="0" y="477"/>
                </a:moveTo>
                <a:lnTo>
                  <a:pt x="0" y="158"/>
                </a:lnTo>
                <a:cubicBezTo>
                  <a:pt x="0" y="148"/>
                  <a:pt x="1" y="138"/>
                  <a:pt x="3" y="127"/>
                </a:cubicBezTo>
                <a:cubicBezTo>
                  <a:pt x="5" y="117"/>
                  <a:pt x="8" y="107"/>
                  <a:pt x="12" y="98"/>
                </a:cubicBezTo>
                <a:cubicBezTo>
                  <a:pt x="16" y="88"/>
                  <a:pt x="21" y="79"/>
                  <a:pt x="27" y="70"/>
                </a:cubicBezTo>
                <a:cubicBezTo>
                  <a:pt x="32" y="62"/>
                  <a:pt x="39" y="54"/>
                  <a:pt x="46" y="46"/>
                </a:cubicBezTo>
                <a:cubicBezTo>
                  <a:pt x="54" y="39"/>
                  <a:pt x="62" y="32"/>
                  <a:pt x="70" y="26"/>
                </a:cubicBezTo>
                <a:cubicBezTo>
                  <a:pt x="79" y="21"/>
                  <a:pt x="88" y="16"/>
                  <a:pt x="98" y="12"/>
                </a:cubicBezTo>
                <a:cubicBezTo>
                  <a:pt x="108" y="8"/>
                  <a:pt x="117" y="5"/>
                  <a:pt x="128" y="3"/>
                </a:cubicBezTo>
                <a:cubicBezTo>
                  <a:pt x="138" y="1"/>
                  <a:pt x="148" y="0"/>
                  <a:pt x="159" y="0"/>
                </a:cubicBezTo>
                <a:lnTo>
                  <a:pt x="2356" y="0"/>
                </a:lnTo>
                <a:cubicBezTo>
                  <a:pt x="2366" y="0"/>
                  <a:pt x="2376" y="1"/>
                  <a:pt x="2387" y="3"/>
                </a:cubicBezTo>
                <a:cubicBezTo>
                  <a:pt x="2397" y="5"/>
                  <a:pt x="2407" y="8"/>
                  <a:pt x="2416" y="12"/>
                </a:cubicBezTo>
                <a:cubicBezTo>
                  <a:pt x="2426" y="16"/>
                  <a:pt x="2435" y="21"/>
                  <a:pt x="2444" y="26"/>
                </a:cubicBezTo>
                <a:cubicBezTo>
                  <a:pt x="2453" y="32"/>
                  <a:pt x="2461" y="39"/>
                  <a:pt x="2468" y="46"/>
                </a:cubicBezTo>
                <a:cubicBezTo>
                  <a:pt x="2475" y="54"/>
                  <a:pt x="2482" y="62"/>
                  <a:pt x="2488" y="70"/>
                </a:cubicBezTo>
                <a:cubicBezTo>
                  <a:pt x="2493" y="79"/>
                  <a:pt x="2498" y="88"/>
                  <a:pt x="2502" y="98"/>
                </a:cubicBezTo>
                <a:cubicBezTo>
                  <a:pt x="2506" y="107"/>
                  <a:pt x="2509" y="117"/>
                  <a:pt x="2511" y="127"/>
                </a:cubicBezTo>
                <a:cubicBezTo>
                  <a:pt x="2513" y="138"/>
                  <a:pt x="2514" y="148"/>
                  <a:pt x="2514" y="158"/>
                </a:cubicBezTo>
                <a:lnTo>
                  <a:pt x="2514" y="477"/>
                </a:lnTo>
                <a:cubicBezTo>
                  <a:pt x="2514" y="487"/>
                  <a:pt x="2513" y="498"/>
                  <a:pt x="2511" y="508"/>
                </a:cubicBezTo>
                <a:cubicBezTo>
                  <a:pt x="2509" y="518"/>
                  <a:pt x="2506" y="528"/>
                  <a:pt x="2502" y="538"/>
                </a:cubicBezTo>
                <a:cubicBezTo>
                  <a:pt x="2498" y="547"/>
                  <a:pt x="2493" y="556"/>
                  <a:pt x="2488" y="565"/>
                </a:cubicBezTo>
                <a:cubicBezTo>
                  <a:pt x="2482" y="574"/>
                  <a:pt x="2475" y="582"/>
                  <a:pt x="2468" y="589"/>
                </a:cubicBezTo>
                <a:cubicBezTo>
                  <a:pt x="2461" y="597"/>
                  <a:pt x="2453" y="603"/>
                  <a:pt x="2444" y="609"/>
                </a:cubicBezTo>
                <a:cubicBezTo>
                  <a:pt x="2435" y="615"/>
                  <a:pt x="2426" y="620"/>
                  <a:pt x="2416" y="624"/>
                </a:cubicBezTo>
                <a:cubicBezTo>
                  <a:pt x="2407" y="628"/>
                  <a:pt x="2397" y="631"/>
                  <a:pt x="2387" y="633"/>
                </a:cubicBezTo>
                <a:cubicBezTo>
                  <a:pt x="2376" y="635"/>
                  <a:pt x="2366" y="636"/>
                  <a:pt x="2356" y="636"/>
                </a:cubicBezTo>
                <a:lnTo>
                  <a:pt x="159" y="636"/>
                </a:lnTo>
                <a:cubicBezTo>
                  <a:pt x="148" y="636"/>
                  <a:pt x="138" y="635"/>
                  <a:pt x="128" y="633"/>
                </a:cubicBezTo>
                <a:cubicBezTo>
                  <a:pt x="117" y="631"/>
                  <a:pt x="108" y="628"/>
                  <a:pt x="98" y="624"/>
                </a:cubicBezTo>
                <a:cubicBezTo>
                  <a:pt x="88" y="620"/>
                  <a:pt x="79" y="615"/>
                  <a:pt x="70" y="609"/>
                </a:cubicBezTo>
                <a:cubicBezTo>
                  <a:pt x="62" y="603"/>
                  <a:pt x="54" y="597"/>
                  <a:pt x="46" y="589"/>
                </a:cubicBezTo>
                <a:cubicBezTo>
                  <a:pt x="39" y="582"/>
                  <a:pt x="32" y="574"/>
                  <a:pt x="27" y="565"/>
                </a:cubicBezTo>
                <a:cubicBezTo>
                  <a:pt x="21" y="556"/>
                  <a:pt x="16" y="547"/>
                  <a:pt x="12" y="538"/>
                </a:cubicBezTo>
                <a:cubicBezTo>
                  <a:pt x="8" y="528"/>
                  <a:pt x="5" y="518"/>
                  <a:pt x="3" y="508"/>
                </a:cubicBezTo>
                <a:cubicBezTo>
                  <a:pt x="1" y="498"/>
                  <a:pt x="0" y="487"/>
                  <a:pt x="0" y="477"/>
                </a:cubicBezTo>
                <a:close/>
              </a:path>
            </a:pathLst>
          </a:custGeom>
          <a:solidFill>
            <a:srgbClr val="818B98">
              <a:alpha val="12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73" name="TextBox 272"/>
          <p:cNvSpPr txBox="1"/>
          <p:nvPr/>
        </p:nvSpPr>
        <p:spPr>
          <a:xfrm>
            <a:off x="895320" y="3387960"/>
            <a:ext cx="60588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Policy</a:t>
            </a:r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 (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4" name="TextBox 273"/>
          <p:cNvSpPr txBox="1"/>
          <p:nvPr/>
        </p:nvSpPr>
        <p:spPr>
          <a:xfrm>
            <a:off x="1563480" y="3422520"/>
            <a:ext cx="782640" cy="164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150" b="0" strike="noStrike" spc="-1">
                <a:solidFill>
                  <a:srgbClr val="1F2937"/>
                </a:solidFill>
                <a:latin typeface="Courier New"/>
                <a:ea typeface="Courier New"/>
              </a:rPr>
              <a:t>AAPR-PO-*</a:t>
            </a:r>
            <a:endParaRPr lang="en-US" sz="11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2408760" y="338796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)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6" name="TextBox 275"/>
          <p:cNvSpPr txBox="1"/>
          <p:nvPr/>
        </p:nvSpPr>
        <p:spPr>
          <a:xfrm>
            <a:off x="2907360" y="3264480"/>
            <a:ext cx="809316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Security Defaults, Conditional Access, MFA enforcement, legacy auth, guest invitation, OAuth consent, app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2907360" y="3521520"/>
            <a:ext cx="180216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registration permissions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8" name="Freeform 277"/>
          <p:cNvSpPr/>
          <p:nvPr/>
        </p:nvSpPr>
        <p:spPr>
          <a:xfrm>
            <a:off x="1609560" y="4028760"/>
            <a:ext cx="905040" cy="228960"/>
          </a:xfrm>
          <a:custGeom>
            <a:avLst/>
            <a:gdLst/>
            <a:ahLst/>
            <a:cxnLst/>
            <a:rect l="0" t="0" r="r" b="b"/>
            <a:pathLst>
              <a:path w="2514" h="636">
                <a:moveTo>
                  <a:pt x="0" y="477"/>
                </a:moveTo>
                <a:lnTo>
                  <a:pt x="0" y="159"/>
                </a:lnTo>
                <a:cubicBezTo>
                  <a:pt x="0" y="149"/>
                  <a:pt x="1" y="138"/>
                  <a:pt x="3" y="128"/>
                </a:cubicBezTo>
                <a:cubicBezTo>
                  <a:pt x="5" y="118"/>
                  <a:pt x="8" y="108"/>
                  <a:pt x="12" y="98"/>
                </a:cubicBezTo>
                <a:cubicBezTo>
                  <a:pt x="16" y="89"/>
                  <a:pt x="21" y="80"/>
                  <a:pt x="27" y="71"/>
                </a:cubicBezTo>
                <a:cubicBezTo>
                  <a:pt x="33" y="62"/>
                  <a:pt x="39" y="54"/>
                  <a:pt x="46" y="47"/>
                </a:cubicBezTo>
                <a:cubicBezTo>
                  <a:pt x="54" y="40"/>
                  <a:pt x="62" y="33"/>
                  <a:pt x="71" y="27"/>
                </a:cubicBezTo>
                <a:cubicBezTo>
                  <a:pt x="79" y="21"/>
                  <a:pt x="88" y="16"/>
                  <a:pt x="98" y="12"/>
                </a:cubicBezTo>
                <a:cubicBezTo>
                  <a:pt x="108" y="8"/>
                  <a:pt x="118" y="5"/>
                  <a:pt x="128" y="3"/>
                </a:cubicBezTo>
                <a:cubicBezTo>
                  <a:pt x="138" y="1"/>
                  <a:pt x="148" y="0"/>
                  <a:pt x="159" y="0"/>
                </a:cubicBezTo>
                <a:lnTo>
                  <a:pt x="2356" y="0"/>
                </a:lnTo>
                <a:cubicBezTo>
                  <a:pt x="2366" y="0"/>
                  <a:pt x="2376" y="1"/>
                  <a:pt x="2387" y="3"/>
                </a:cubicBezTo>
                <a:cubicBezTo>
                  <a:pt x="2397" y="5"/>
                  <a:pt x="2407" y="8"/>
                  <a:pt x="2417" y="12"/>
                </a:cubicBezTo>
                <a:cubicBezTo>
                  <a:pt x="2426" y="16"/>
                  <a:pt x="2435" y="21"/>
                  <a:pt x="2444" y="27"/>
                </a:cubicBezTo>
                <a:cubicBezTo>
                  <a:pt x="2453" y="33"/>
                  <a:pt x="2461" y="40"/>
                  <a:pt x="2468" y="47"/>
                </a:cubicBezTo>
                <a:cubicBezTo>
                  <a:pt x="2475" y="54"/>
                  <a:pt x="2482" y="62"/>
                  <a:pt x="2488" y="71"/>
                </a:cubicBezTo>
                <a:cubicBezTo>
                  <a:pt x="2494" y="80"/>
                  <a:pt x="2498" y="89"/>
                  <a:pt x="2502" y="98"/>
                </a:cubicBezTo>
                <a:cubicBezTo>
                  <a:pt x="2506" y="108"/>
                  <a:pt x="2509" y="118"/>
                  <a:pt x="2511" y="128"/>
                </a:cubicBezTo>
                <a:cubicBezTo>
                  <a:pt x="2513" y="138"/>
                  <a:pt x="2514" y="149"/>
                  <a:pt x="2514" y="159"/>
                </a:cubicBezTo>
                <a:lnTo>
                  <a:pt x="2514" y="477"/>
                </a:lnTo>
                <a:cubicBezTo>
                  <a:pt x="2514" y="487"/>
                  <a:pt x="2513" y="497"/>
                  <a:pt x="2511" y="508"/>
                </a:cubicBezTo>
                <a:cubicBezTo>
                  <a:pt x="2509" y="518"/>
                  <a:pt x="2506" y="528"/>
                  <a:pt x="2502" y="537"/>
                </a:cubicBezTo>
                <a:cubicBezTo>
                  <a:pt x="2498" y="548"/>
                  <a:pt x="2494" y="557"/>
                  <a:pt x="2488" y="566"/>
                </a:cubicBezTo>
                <a:cubicBezTo>
                  <a:pt x="2482" y="574"/>
                  <a:pt x="2475" y="583"/>
                  <a:pt x="2468" y="590"/>
                </a:cubicBezTo>
                <a:cubicBezTo>
                  <a:pt x="2461" y="597"/>
                  <a:pt x="2453" y="604"/>
                  <a:pt x="2444" y="610"/>
                </a:cubicBezTo>
                <a:cubicBezTo>
                  <a:pt x="2435" y="615"/>
                  <a:pt x="2426" y="620"/>
                  <a:pt x="2417" y="624"/>
                </a:cubicBezTo>
                <a:cubicBezTo>
                  <a:pt x="2407" y="628"/>
                  <a:pt x="2397" y="631"/>
                  <a:pt x="2387" y="633"/>
                </a:cubicBezTo>
                <a:cubicBezTo>
                  <a:pt x="2376" y="635"/>
                  <a:pt x="2366" y="636"/>
                  <a:pt x="2356" y="636"/>
                </a:cubicBezTo>
                <a:lnTo>
                  <a:pt x="159" y="636"/>
                </a:lnTo>
                <a:cubicBezTo>
                  <a:pt x="148" y="636"/>
                  <a:pt x="138" y="635"/>
                  <a:pt x="128" y="633"/>
                </a:cubicBezTo>
                <a:cubicBezTo>
                  <a:pt x="118" y="631"/>
                  <a:pt x="108" y="628"/>
                  <a:pt x="98" y="624"/>
                </a:cubicBezTo>
                <a:cubicBezTo>
                  <a:pt x="88" y="620"/>
                  <a:pt x="79" y="615"/>
                  <a:pt x="71" y="610"/>
                </a:cubicBezTo>
                <a:cubicBezTo>
                  <a:pt x="62" y="604"/>
                  <a:pt x="54" y="597"/>
                  <a:pt x="46" y="590"/>
                </a:cubicBezTo>
                <a:cubicBezTo>
                  <a:pt x="39" y="583"/>
                  <a:pt x="33" y="574"/>
                  <a:pt x="27" y="566"/>
                </a:cubicBezTo>
                <a:cubicBezTo>
                  <a:pt x="21" y="557"/>
                  <a:pt x="16" y="548"/>
                  <a:pt x="12" y="537"/>
                </a:cubicBezTo>
                <a:cubicBezTo>
                  <a:pt x="8" y="528"/>
                  <a:pt x="5" y="518"/>
                  <a:pt x="3" y="508"/>
                </a:cubicBezTo>
                <a:cubicBezTo>
                  <a:pt x="1" y="497"/>
                  <a:pt x="0" y="487"/>
                  <a:pt x="0" y="477"/>
                </a:cubicBezTo>
                <a:close/>
              </a:path>
            </a:pathLst>
          </a:custGeom>
          <a:solidFill>
            <a:srgbClr val="818B98">
              <a:alpha val="12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895320" y="4026240"/>
            <a:ext cx="71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Identity</a:t>
            </a:r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 (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0" name="TextBox 279"/>
          <p:cNvSpPr txBox="1"/>
          <p:nvPr/>
        </p:nvSpPr>
        <p:spPr>
          <a:xfrm>
            <a:off x="1668240" y="4060440"/>
            <a:ext cx="782640" cy="164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150" b="0" strike="noStrike" spc="-1">
                <a:solidFill>
                  <a:srgbClr val="1F2937"/>
                </a:solidFill>
                <a:latin typeface="Courier New"/>
                <a:ea typeface="Courier New"/>
              </a:rPr>
              <a:t>AAPR-ID-*</a:t>
            </a:r>
            <a:endParaRPr lang="en-US" sz="11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1" name="TextBox 280"/>
          <p:cNvSpPr txBox="1"/>
          <p:nvPr/>
        </p:nvSpPr>
        <p:spPr>
          <a:xfrm>
            <a:off x="2513160" y="402624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)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2" name="TextBox 281"/>
          <p:cNvSpPr txBox="1"/>
          <p:nvPr/>
        </p:nvSpPr>
        <p:spPr>
          <a:xfrm>
            <a:off x="2907360" y="3902400"/>
            <a:ext cx="834912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MFA registration, stale privileged accounts, guests in admin roles, disabled-but-role-assigned accounts, Global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3" name="TextBox 282"/>
          <p:cNvSpPr txBox="1"/>
          <p:nvPr/>
        </p:nvSpPr>
        <p:spPr>
          <a:xfrm>
            <a:off x="2907360" y="4159800"/>
            <a:ext cx="9486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Admin count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4" name="Freeform 283"/>
          <p:cNvSpPr/>
          <p:nvPr/>
        </p:nvSpPr>
        <p:spPr>
          <a:xfrm>
            <a:off x="1933560" y="4533840"/>
            <a:ext cx="686160" cy="209520"/>
          </a:xfrm>
          <a:custGeom>
            <a:avLst/>
            <a:gdLst/>
            <a:ahLst/>
            <a:cxnLst/>
            <a:rect l="0" t="0" r="r" b="b"/>
            <a:pathLst>
              <a:path w="2514" h="662">
                <a:moveTo>
                  <a:pt x="0" y="503"/>
                </a:moveTo>
                <a:lnTo>
                  <a:pt x="0" y="158"/>
                </a:lnTo>
                <a:cubicBezTo>
                  <a:pt x="0" y="148"/>
                  <a:pt x="1" y="138"/>
                  <a:pt x="3" y="127"/>
                </a:cubicBezTo>
                <a:cubicBezTo>
                  <a:pt x="5" y="117"/>
                  <a:pt x="8" y="107"/>
                  <a:pt x="12" y="98"/>
                </a:cubicBezTo>
                <a:cubicBezTo>
                  <a:pt x="16" y="88"/>
                  <a:pt x="21" y="79"/>
                  <a:pt x="26" y="70"/>
                </a:cubicBezTo>
                <a:cubicBezTo>
                  <a:pt x="32" y="62"/>
                  <a:pt x="39" y="54"/>
                  <a:pt x="46" y="46"/>
                </a:cubicBezTo>
                <a:cubicBezTo>
                  <a:pt x="53" y="39"/>
                  <a:pt x="61" y="32"/>
                  <a:pt x="70" y="26"/>
                </a:cubicBezTo>
                <a:cubicBezTo>
                  <a:pt x="79" y="21"/>
                  <a:pt x="88" y="16"/>
                  <a:pt x="98" y="12"/>
                </a:cubicBezTo>
                <a:cubicBezTo>
                  <a:pt x="107" y="8"/>
                  <a:pt x="117" y="5"/>
                  <a:pt x="127" y="3"/>
                </a:cubicBezTo>
                <a:cubicBezTo>
                  <a:pt x="138" y="1"/>
                  <a:pt x="148" y="0"/>
                  <a:pt x="158" y="0"/>
                </a:cubicBezTo>
                <a:lnTo>
                  <a:pt x="2514" y="0"/>
                </a:lnTo>
                <a:lnTo>
                  <a:pt x="2514" y="662"/>
                </a:lnTo>
                <a:lnTo>
                  <a:pt x="158" y="662"/>
                </a:lnTo>
                <a:cubicBezTo>
                  <a:pt x="148" y="662"/>
                  <a:pt x="138" y="661"/>
                  <a:pt x="127" y="659"/>
                </a:cubicBezTo>
                <a:cubicBezTo>
                  <a:pt x="117" y="657"/>
                  <a:pt x="107" y="654"/>
                  <a:pt x="98" y="650"/>
                </a:cubicBezTo>
                <a:cubicBezTo>
                  <a:pt x="88" y="646"/>
                  <a:pt x="79" y="641"/>
                  <a:pt x="70" y="635"/>
                </a:cubicBezTo>
                <a:cubicBezTo>
                  <a:pt x="61" y="630"/>
                  <a:pt x="53" y="623"/>
                  <a:pt x="46" y="616"/>
                </a:cubicBezTo>
                <a:cubicBezTo>
                  <a:pt x="39" y="608"/>
                  <a:pt x="32" y="600"/>
                  <a:pt x="26" y="592"/>
                </a:cubicBezTo>
                <a:cubicBezTo>
                  <a:pt x="21" y="583"/>
                  <a:pt x="16" y="574"/>
                  <a:pt x="12" y="564"/>
                </a:cubicBezTo>
                <a:cubicBezTo>
                  <a:pt x="8" y="554"/>
                  <a:pt x="5" y="545"/>
                  <a:pt x="3" y="534"/>
                </a:cubicBezTo>
                <a:cubicBezTo>
                  <a:pt x="1" y="524"/>
                  <a:pt x="0" y="514"/>
                  <a:pt x="0" y="503"/>
                </a:cubicBezTo>
                <a:close/>
              </a:path>
            </a:pathLst>
          </a:custGeom>
          <a:solidFill>
            <a:srgbClr val="818B98">
              <a:alpha val="12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85" name="TextBox 284"/>
          <p:cNvSpPr txBox="1"/>
          <p:nvPr/>
        </p:nvSpPr>
        <p:spPr>
          <a:xfrm>
            <a:off x="895320" y="4540680"/>
            <a:ext cx="103248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Application</a:t>
            </a:r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 (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Freeform 285"/>
          <p:cNvSpPr/>
          <p:nvPr/>
        </p:nvSpPr>
        <p:spPr>
          <a:xfrm>
            <a:off x="800640" y="4790880"/>
            <a:ext cx="504360" cy="228600"/>
          </a:xfrm>
          <a:custGeom>
            <a:avLst/>
            <a:gdLst/>
            <a:ahLst/>
            <a:cxnLst/>
            <a:rect l="0" t="0" r="r" b="b"/>
            <a:pathLst>
              <a:path w="2514" h="662">
                <a:moveTo>
                  <a:pt x="0" y="662"/>
                </a:moveTo>
                <a:lnTo>
                  <a:pt x="0" y="0"/>
                </a:lnTo>
                <a:lnTo>
                  <a:pt x="2356" y="0"/>
                </a:lnTo>
                <a:cubicBezTo>
                  <a:pt x="2366" y="0"/>
                  <a:pt x="2376" y="1"/>
                  <a:pt x="2387" y="3"/>
                </a:cubicBezTo>
                <a:cubicBezTo>
                  <a:pt x="2397" y="5"/>
                  <a:pt x="2407" y="8"/>
                  <a:pt x="2416" y="12"/>
                </a:cubicBezTo>
                <a:cubicBezTo>
                  <a:pt x="2426" y="16"/>
                  <a:pt x="2435" y="21"/>
                  <a:pt x="2444" y="27"/>
                </a:cubicBezTo>
                <a:cubicBezTo>
                  <a:pt x="2452" y="33"/>
                  <a:pt x="2460" y="39"/>
                  <a:pt x="2468" y="47"/>
                </a:cubicBezTo>
                <a:cubicBezTo>
                  <a:pt x="2475" y="54"/>
                  <a:pt x="2482" y="62"/>
                  <a:pt x="2488" y="71"/>
                </a:cubicBezTo>
                <a:cubicBezTo>
                  <a:pt x="2493" y="79"/>
                  <a:pt x="2498" y="88"/>
                  <a:pt x="2502" y="98"/>
                </a:cubicBezTo>
                <a:cubicBezTo>
                  <a:pt x="2506" y="108"/>
                  <a:pt x="2509" y="118"/>
                  <a:pt x="2511" y="128"/>
                </a:cubicBezTo>
                <a:cubicBezTo>
                  <a:pt x="2513" y="138"/>
                  <a:pt x="2514" y="148"/>
                  <a:pt x="2514" y="159"/>
                </a:cubicBezTo>
                <a:lnTo>
                  <a:pt x="2514" y="504"/>
                </a:lnTo>
                <a:cubicBezTo>
                  <a:pt x="2514" y="514"/>
                  <a:pt x="2513" y="524"/>
                  <a:pt x="2511" y="535"/>
                </a:cubicBezTo>
                <a:cubicBezTo>
                  <a:pt x="2509" y="545"/>
                  <a:pt x="2506" y="555"/>
                  <a:pt x="2502" y="564"/>
                </a:cubicBezTo>
                <a:cubicBezTo>
                  <a:pt x="2498" y="574"/>
                  <a:pt x="2493" y="583"/>
                  <a:pt x="2488" y="592"/>
                </a:cubicBezTo>
                <a:cubicBezTo>
                  <a:pt x="2482" y="601"/>
                  <a:pt x="2475" y="609"/>
                  <a:pt x="2468" y="616"/>
                </a:cubicBezTo>
                <a:cubicBezTo>
                  <a:pt x="2460" y="623"/>
                  <a:pt x="2452" y="630"/>
                  <a:pt x="2444" y="636"/>
                </a:cubicBezTo>
                <a:cubicBezTo>
                  <a:pt x="2435" y="642"/>
                  <a:pt x="2426" y="646"/>
                  <a:pt x="2416" y="650"/>
                </a:cubicBezTo>
                <a:cubicBezTo>
                  <a:pt x="2407" y="654"/>
                  <a:pt x="2397" y="657"/>
                  <a:pt x="2387" y="659"/>
                </a:cubicBezTo>
                <a:cubicBezTo>
                  <a:pt x="2376" y="661"/>
                  <a:pt x="2366" y="662"/>
                  <a:pt x="2356" y="662"/>
                </a:cubicBezTo>
                <a:lnTo>
                  <a:pt x="0" y="662"/>
                </a:lnTo>
                <a:close/>
              </a:path>
            </a:pathLst>
          </a:custGeom>
          <a:solidFill>
            <a:srgbClr val="818B98">
              <a:alpha val="12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87" name="TextBox 286"/>
          <p:cNvSpPr txBox="1"/>
          <p:nvPr/>
        </p:nvSpPr>
        <p:spPr>
          <a:xfrm>
            <a:off x="1991880" y="4565520"/>
            <a:ext cx="435240" cy="164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150" b="0" strike="noStrike" spc="-1">
                <a:solidFill>
                  <a:srgbClr val="1F2937"/>
                </a:solidFill>
                <a:latin typeface="Courier New"/>
                <a:ea typeface="Courier New"/>
              </a:rPr>
              <a:t>AAPR-</a:t>
            </a:r>
            <a:endParaRPr lang="en-US" sz="11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8" name="TextBox 287"/>
          <p:cNvSpPr txBox="1"/>
          <p:nvPr/>
        </p:nvSpPr>
        <p:spPr>
          <a:xfrm>
            <a:off x="895320" y="4822560"/>
            <a:ext cx="348120" cy="164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150" b="0" strike="noStrike" spc="-1" dirty="0">
                <a:solidFill>
                  <a:srgbClr val="1F2937"/>
                </a:solidFill>
                <a:latin typeface="Courier New"/>
                <a:ea typeface="Courier New"/>
              </a:rPr>
              <a:t>AP-*</a:t>
            </a:r>
            <a:endParaRPr lang="en-US" sz="115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9" name="TextBox 288"/>
          <p:cNvSpPr txBox="1"/>
          <p:nvPr/>
        </p:nvSpPr>
        <p:spPr>
          <a:xfrm>
            <a:off x="1303200" y="479772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)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0" name="TextBox 289"/>
          <p:cNvSpPr txBox="1"/>
          <p:nvPr/>
        </p:nvSpPr>
        <p:spPr>
          <a:xfrm>
            <a:off x="2907360" y="4664520"/>
            <a:ext cx="756144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Dangerous API permissions, app owner escalation, long-lived credentials, high-privilege app secrets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1" name="Freeform 290"/>
          <p:cNvSpPr/>
          <p:nvPr/>
        </p:nvSpPr>
        <p:spPr>
          <a:xfrm>
            <a:off x="1714320" y="5171760"/>
            <a:ext cx="905400" cy="238680"/>
          </a:xfrm>
          <a:custGeom>
            <a:avLst/>
            <a:gdLst/>
            <a:ahLst/>
            <a:cxnLst/>
            <a:rect l="0" t="0" r="r" b="b"/>
            <a:pathLst>
              <a:path w="2515" h="663">
                <a:moveTo>
                  <a:pt x="0" y="503"/>
                </a:moveTo>
                <a:lnTo>
                  <a:pt x="0" y="159"/>
                </a:lnTo>
                <a:cubicBezTo>
                  <a:pt x="0" y="149"/>
                  <a:pt x="1" y="138"/>
                  <a:pt x="3" y="128"/>
                </a:cubicBezTo>
                <a:cubicBezTo>
                  <a:pt x="5" y="118"/>
                  <a:pt x="8" y="108"/>
                  <a:pt x="12" y="98"/>
                </a:cubicBezTo>
                <a:cubicBezTo>
                  <a:pt x="16" y="89"/>
                  <a:pt x="21" y="80"/>
                  <a:pt x="27" y="71"/>
                </a:cubicBezTo>
                <a:cubicBezTo>
                  <a:pt x="33" y="62"/>
                  <a:pt x="39" y="54"/>
                  <a:pt x="46" y="47"/>
                </a:cubicBezTo>
                <a:cubicBezTo>
                  <a:pt x="54" y="39"/>
                  <a:pt x="62" y="33"/>
                  <a:pt x="71" y="27"/>
                </a:cubicBezTo>
                <a:cubicBezTo>
                  <a:pt x="79" y="21"/>
                  <a:pt x="88" y="16"/>
                  <a:pt x="98" y="12"/>
                </a:cubicBezTo>
                <a:cubicBezTo>
                  <a:pt x="108" y="8"/>
                  <a:pt x="118" y="5"/>
                  <a:pt x="128" y="3"/>
                </a:cubicBezTo>
                <a:cubicBezTo>
                  <a:pt x="138" y="1"/>
                  <a:pt x="148" y="0"/>
                  <a:pt x="159" y="0"/>
                </a:cubicBezTo>
                <a:lnTo>
                  <a:pt x="2515" y="0"/>
                </a:lnTo>
                <a:lnTo>
                  <a:pt x="2515" y="663"/>
                </a:lnTo>
                <a:lnTo>
                  <a:pt x="159" y="663"/>
                </a:lnTo>
                <a:cubicBezTo>
                  <a:pt x="148" y="663"/>
                  <a:pt x="138" y="662"/>
                  <a:pt x="128" y="660"/>
                </a:cubicBezTo>
                <a:cubicBezTo>
                  <a:pt x="118" y="658"/>
                  <a:pt x="108" y="655"/>
                  <a:pt x="98" y="651"/>
                </a:cubicBezTo>
                <a:cubicBezTo>
                  <a:pt x="88" y="647"/>
                  <a:pt x="79" y="642"/>
                  <a:pt x="71" y="636"/>
                </a:cubicBezTo>
                <a:cubicBezTo>
                  <a:pt x="62" y="630"/>
                  <a:pt x="54" y="624"/>
                  <a:pt x="46" y="616"/>
                </a:cubicBezTo>
                <a:cubicBezTo>
                  <a:pt x="39" y="609"/>
                  <a:pt x="33" y="601"/>
                  <a:pt x="27" y="592"/>
                </a:cubicBezTo>
                <a:cubicBezTo>
                  <a:pt x="21" y="584"/>
                  <a:pt x="16" y="574"/>
                  <a:pt x="12" y="565"/>
                </a:cubicBezTo>
                <a:cubicBezTo>
                  <a:pt x="8" y="555"/>
                  <a:pt x="5" y="545"/>
                  <a:pt x="3" y="535"/>
                </a:cubicBezTo>
                <a:cubicBezTo>
                  <a:pt x="1" y="525"/>
                  <a:pt x="0" y="515"/>
                  <a:pt x="0" y="503"/>
                </a:cubicBezTo>
                <a:close/>
              </a:path>
            </a:pathLst>
          </a:custGeom>
          <a:solidFill>
            <a:srgbClr val="818B98">
              <a:alpha val="12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92" name="TextBox 291"/>
          <p:cNvSpPr txBox="1"/>
          <p:nvPr/>
        </p:nvSpPr>
        <p:spPr>
          <a:xfrm>
            <a:off x="895320" y="5178960"/>
            <a:ext cx="81468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Privilege</a:t>
            </a:r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 (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3" name="Freeform 292"/>
          <p:cNvSpPr/>
          <p:nvPr/>
        </p:nvSpPr>
        <p:spPr>
          <a:xfrm>
            <a:off x="800640" y="5429160"/>
            <a:ext cx="237600" cy="218520"/>
          </a:xfrm>
          <a:custGeom>
            <a:avLst/>
            <a:gdLst/>
            <a:ahLst/>
            <a:cxnLst/>
            <a:rect l="0" t="0" r="r" b="b"/>
            <a:pathLst>
              <a:path w="2514" h="662">
                <a:moveTo>
                  <a:pt x="0" y="662"/>
                </a:moveTo>
                <a:lnTo>
                  <a:pt x="0" y="0"/>
                </a:lnTo>
                <a:lnTo>
                  <a:pt x="2356" y="0"/>
                </a:lnTo>
                <a:cubicBezTo>
                  <a:pt x="2366" y="0"/>
                  <a:pt x="2376" y="1"/>
                  <a:pt x="2387" y="3"/>
                </a:cubicBezTo>
                <a:cubicBezTo>
                  <a:pt x="2397" y="5"/>
                  <a:pt x="2407" y="8"/>
                  <a:pt x="2416" y="12"/>
                </a:cubicBezTo>
                <a:cubicBezTo>
                  <a:pt x="2426" y="16"/>
                  <a:pt x="2435" y="21"/>
                  <a:pt x="2444" y="27"/>
                </a:cubicBezTo>
                <a:cubicBezTo>
                  <a:pt x="2453" y="32"/>
                  <a:pt x="2461" y="39"/>
                  <a:pt x="2468" y="46"/>
                </a:cubicBezTo>
                <a:cubicBezTo>
                  <a:pt x="2475" y="54"/>
                  <a:pt x="2482" y="62"/>
                  <a:pt x="2488" y="70"/>
                </a:cubicBezTo>
                <a:cubicBezTo>
                  <a:pt x="2493" y="79"/>
                  <a:pt x="2498" y="88"/>
                  <a:pt x="2502" y="98"/>
                </a:cubicBezTo>
                <a:cubicBezTo>
                  <a:pt x="2506" y="107"/>
                  <a:pt x="2509" y="117"/>
                  <a:pt x="2511" y="128"/>
                </a:cubicBezTo>
                <a:cubicBezTo>
                  <a:pt x="2513" y="138"/>
                  <a:pt x="2514" y="148"/>
                  <a:pt x="2514" y="158"/>
                </a:cubicBezTo>
                <a:lnTo>
                  <a:pt x="2514" y="503"/>
                </a:lnTo>
                <a:cubicBezTo>
                  <a:pt x="2514" y="514"/>
                  <a:pt x="2513" y="524"/>
                  <a:pt x="2511" y="534"/>
                </a:cubicBezTo>
                <a:cubicBezTo>
                  <a:pt x="2509" y="545"/>
                  <a:pt x="2506" y="555"/>
                  <a:pt x="2502" y="564"/>
                </a:cubicBezTo>
                <a:cubicBezTo>
                  <a:pt x="2498" y="574"/>
                  <a:pt x="2493" y="583"/>
                  <a:pt x="2488" y="592"/>
                </a:cubicBezTo>
                <a:cubicBezTo>
                  <a:pt x="2482" y="600"/>
                  <a:pt x="2475" y="608"/>
                  <a:pt x="2468" y="616"/>
                </a:cubicBezTo>
                <a:cubicBezTo>
                  <a:pt x="2461" y="623"/>
                  <a:pt x="2453" y="630"/>
                  <a:pt x="2444" y="635"/>
                </a:cubicBezTo>
                <a:cubicBezTo>
                  <a:pt x="2435" y="641"/>
                  <a:pt x="2426" y="646"/>
                  <a:pt x="2416" y="650"/>
                </a:cubicBezTo>
                <a:cubicBezTo>
                  <a:pt x="2407" y="654"/>
                  <a:pt x="2397" y="657"/>
                  <a:pt x="2387" y="659"/>
                </a:cubicBezTo>
                <a:cubicBezTo>
                  <a:pt x="2376" y="661"/>
                  <a:pt x="2366" y="662"/>
                  <a:pt x="2356" y="662"/>
                </a:cubicBezTo>
                <a:lnTo>
                  <a:pt x="0" y="662"/>
                </a:lnTo>
                <a:close/>
              </a:path>
            </a:pathLst>
          </a:custGeom>
          <a:solidFill>
            <a:srgbClr val="818B98">
              <a:alpha val="12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294" name="TextBox 293"/>
          <p:cNvSpPr txBox="1"/>
          <p:nvPr/>
        </p:nvSpPr>
        <p:spPr>
          <a:xfrm>
            <a:off x="1773000" y="5203440"/>
            <a:ext cx="695520" cy="164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150" b="0" strike="noStrike" spc="-1">
                <a:solidFill>
                  <a:srgbClr val="1F2937"/>
                </a:solidFill>
                <a:latin typeface="Courier New"/>
                <a:ea typeface="Courier New"/>
              </a:rPr>
              <a:t>AAPR-PR-</a:t>
            </a:r>
            <a:endParaRPr lang="en-US" sz="11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5" name="TextBox 294"/>
          <p:cNvSpPr txBox="1"/>
          <p:nvPr/>
        </p:nvSpPr>
        <p:spPr>
          <a:xfrm>
            <a:off x="895320" y="5460840"/>
            <a:ext cx="145440" cy="164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150" b="0" strike="noStrike" spc="-1">
                <a:solidFill>
                  <a:srgbClr val="1F2937"/>
                </a:solidFill>
                <a:latin typeface="Courier New"/>
                <a:ea typeface="Courier New"/>
              </a:rPr>
              <a:t>*</a:t>
            </a:r>
            <a:endParaRPr lang="en-US" sz="11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6" name="TextBox 295"/>
          <p:cNvSpPr txBox="1"/>
          <p:nvPr/>
        </p:nvSpPr>
        <p:spPr>
          <a:xfrm>
            <a:off x="1041120" y="543600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)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7" name="TextBox 296"/>
          <p:cNvSpPr txBox="1"/>
          <p:nvPr/>
        </p:nvSpPr>
        <p:spPr>
          <a:xfrm>
            <a:off x="2907360" y="5178960"/>
            <a:ext cx="829116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Permanent (vs. PIM-eligible) role assignments, nested groups in privileged roles, cross-tenant access, service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8" name="TextBox 297"/>
          <p:cNvSpPr txBox="1"/>
          <p:nvPr/>
        </p:nvSpPr>
        <p:spPr>
          <a:xfrm>
            <a:off x="2907360" y="5436000"/>
            <a:ext cx="21906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principals with directory roles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TextBox 298"/>
          <p:cNvSpPr txBox="1"/>
          <p:nvPr/>
        </p:nvSpPr>
        <p:spPr>
          <a:xfrm>
            <a:off x="11778840" y="6355800"/>
            <a:ext cx="2282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7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Freeform 299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1" name="Freeform 300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2" name="Freeform 301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3" name="Freeform 302"/>
          <p:cNvSpPr/>
          <p:nvPr/>
        </p:nvSpPr>
        <p:spPr>
          <a:xfrm>
            <a:off x="1019160" y="2705040"/>
            <a:ext cx="66960" cy="66960"/>
          </a:xfrm>
          <a:custGeom>
            <a:avLst/>
            <a:gdLst/>
            <a:ahLst/>
            <a:cxnLst/>
            <a:rect l="0" t="0" r="r" b="b"/>
            <a:pathLst>
              <a:path w="186" h="186">
                <a:moveTo>
                  <a:pt x="186" y="92"/>
                </a:moveTo>
                <a:cubicBezTo>
                  <a:pt x="186" y="105"/>
                  <a:pt x="183" y="116"/>
                  <a:pt x="179" y="128"/>
                </a:cubicBezTo>
                <a:cubicBezTo>
                  <a:pt x="174" y="139"/>
                  <a:pt x="167" y="149"/>
                  <a:pt x="159" y="158"/>
                </a:cubicBezTo>
                <a:cubicBezTo>
                  <a:pt x="150" y="167"/>
                  <a:pt x="140" y="174"/>
                  <a:pt x="129" y="179"/>
                </a:cubicBezTo>
                <a:cubicBezTo>
                  <a:pt x="117" y="184"/>
                  <a:pt x="105" y="186"/>
                  <a:pt x="93" y="186"/>
                </a:cubicBezTo>
                <a:cubicBezTo>
                  <a:pt x="81" y="186"/>
                  <a:pt x="69" y="184"/>
                  <a:pt x="58" y="179"/>
                </a:cubicBezTo>
                <a:cubicBezTo>
                  <a:pt x="46" y="174"/>
                  <a:pt x="35" y="167"/>
                  <a:pt x="27" y="158"/>
                </a:cubicBezTo>
                <a:cubicBezTo>
                  <a:pt x="18" y="149"/>
                  <a:pt x="11" y="139"/>
                  <a:pt x="7" y="128"/>
                </a:cubicBezTo>
                <a:cubicBezTo>
                  <a:pt x="2" y="116"/>
                  <a:pt x="0" y="105"/>
                  <a:pt x="0" y="92"/>
                </a:cubicBezTo>
                <a:cubicBezTo>
                  <a:pt x="0" y="80"/>
                  <a:pt x="2" y="68"/>
                  <a:pt x="7" y="57"/>
                </a:cubicBezTo>
                <a:cubicBezTo>
                  <a:pt x="11" y="45"/>
                  <a:pt x="18" y="35"/>
                  <a:pt x="27" y="27"/>
                </a:cubicBezTo>
                <a:cubicBezTo>
                  <a:pt x="35" y="18"/>
                  <a:pt x="46" y="11"/>
                  <a:pt x="58" y="7"/>
                </a:cubicBezTo>
                <a:cubicBezTo>
                  <a:pt x="69" y="2"/>
                  <a:pt x="81" y="0"/>
                  <a:pt x="93" y="0"/>
                </a:cubicBezTo>
                <a:cubicBezTo>
                  <a:pt x="105" y="0"/>
                  <a:pt x="117" y="2"/>
                  <a:pt x="129" y="7"/>
                </a:cubicBezTo>
                <a:cubicBezTo>
                  <a:pt x="140" y="11"/>
                  <a:pt x="150" y="18"/>
                  <a:pt x="159" y="27"/>
                </a:cubicBezTo>
                <a:cubicBezTo>
                  <a:pt x="167" y="35"/>
                  <a:pt x="174" y="45"/>
                  <a:pt x="179" y="57"/>
                </a:cubicBezTo>
                <a:cubicBezTo>
                  <a:pt x="183" y="68"/>
                  <a:pt x="186" y="80"/>
                  <a:pt x="186" y="92"/>
                </a:cubicBezTo>
                <a:close/>
              </a:path>
            </a:pathLst>
          </a:custGeom>
          <a:solidFill>
            <a:srgbClr val="1F293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04" name="TextBox 303"/>
          <p:cNvSpPr txBox="1"/>
          <p:nvPr/>
        </p:nvSpPr>
        <p:spPr>
          <a:xfrm>
            <a:off x="762120" y="1760040"/>
            <a:ext cx="3134160" cy="42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3000" b="1" strike="noStrike" spc="-1">
                <a:solidFill>
                  <a:srgbClr val="1E1B4B"/>
                </a:solidFill>
                <a:latin typeface="Arial"/>
                <a:ea typeface="Arial"/>
              </a:rPr>
              <a:t>What you receive</a:t>
            </a:r>
            <a:endParaRPr lang="en-US" sz="3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5" name="TextBox 304"/>
          <p:cNvSpPr txBox="1"/>
          <p:nvPr/>
        </p:nvSpPr>
        <p:spPr>
          <a:xfrm>
            <a:off x="1219320" y="2593440"/>
            <a:ext cx="95774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Board-ready Word document.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TOC, executive summary, tenant health snapshot, MITRE and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6" name="TextBox 305"/>
          <p:cNvSpPr txBox="1"/>
          <p:nvPr/>
        </p:nvSpPr>
        <p:spPr>
          <a:xfrm>
            <a:off x="1219320" y="2936520"/>
            <a:ext cx="101642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attack chain coverage matrix, ranked attack paths, remediation tiered Immediate / Short-term / Long-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7" name="Freeform 306"/>
          <p:cNvSpPr/>
          <p:nvPr/>
        </p:nvSpPr>
        <p:spPr>
          <a:xfrm>
            <a:off x="1019160" y="3790800"/>
            <a:ext cx="66960" cy="66960"/>
          </a:xfrm>
          <a:custGeom>
            <a:avLst/>
            <a:gdLst/>
            <a:ahLst/>
            <a:cxnLst/>
            <a:rect l="0" t="0" r="r" b="b"/>
            <a:pathLst>
              <a:path w="186" h="186">
                <a:moveTo>
                  <a:pt x="186" y="93"/>
                </a:moveTo>
                <a:cubicBezTo>
                  <a:pt x="186" y="105"/>
                  <a:pt x="183" y="118"/>
                  <a:pt x="179" y="129"/>
                </a:cubicBezTo>
                <a:cubicBezTo>
                  <a:pt x="174" y="140"/>
                  <a:pt x="167" y="150"/>
                  <a:pt x="159" y="159"/>
                </a:cubicBezTo>
                <a:cubicBezTo>
                  <a:pt x="150" y="168"/>
                  <a:pt x="140" y="174"/>
                  <a:pt x="129" y="179"/>
                </a:cubicBezTo>
                <a:cubicBezTo>
                  <a:pt x="117" y="184"/>
                  <a:pt x="105" y="186"/>
                  <a:pt x="93" y="186"/>
                </a:cubicBezTo>
                <a:cubicBezTo>
                  <a:pt x="81" y="186"/>
                  <a:pt x="69" y="184"/>
                  <a:pt x="58" y="179"/>
                </a:cubicBezTo>
                <a:cubicBezTo>
                  <a:pt x="46" y="174"/>
                  <a:pt x="35" y="168"/>
                  <a:pt x="27" y="159"/>
                </a:cubicBezTo>
                <a:cubicBezTo>
                  <a:pt x="18" y="150"/>
                  <a:pt x="11" y="140"/>
                  <a:pt x="7" y="129"/>
                </a:cubicBezTo>
                <a:cubicBezTo>
                  <a:pt x="2" y="118"/>
                  <a:pt x="0" y="105"/>
                  <a:pt x="0" y="93"/>
                </a:cubicBezTo>
                <a:cubicBezTo>
                  <a:pt x="0" y="80"/>
                  <a:pt x="2" y="68"/>
                  <a:pt x="7" y="57"/>
                </a:cubicBezTo>
                <a:cubicBezTo>
                  <a:pt x="11" y="46"/>
                  <a:pt x="18" y="36"/>
                  <a:pt x="27" y="27"/>
                </a:cubicBezTo>
                <a:cubicBezTo>
                  <a:pt x="35" y="18"/>
                  <a:pt x="46" y="12"/>
                  <a:pt x="58" y="7"/>
                </a:cubicBezTo>
                <a:cubicBezTo>
                  <a:pt x="69" y="2"/>
                  <a:pt x="81" y="0"/>
                  <a:pt x="93" y="0"/>
                </a:cubicBezTo>
                <a:cubicBezTo>
                  <a:pt x="105" y="0"/>
                  <a:pt x="117" y="2"/>
                  <a:pt x="129" y="7"/>
                </a:cubicBezTo>
                <a:cubicBezTo>
                  <a:pt x="140" y="12"/>
                  <a:pt x="150" y="18"/>
                  <a:pt x="159" y="27"/>
                </a:cubicBezTo>
                <a:cubicBezTo>
                  <a:pt x="167" y="36"/>
                  <a:pt x="174" y="46"/>
                  <a:pt x="179" y="57"/>
                </a:cubicBezTo>
                <a:cubicBezTo>
                  <a:pt x="183" y="68"/>
                  <a:pt x="186" y="80"/>
                  <a:pt x="186" y="93"/>
                </a:cubicBezTo>
                <a:close/>
              </a:path>
            </a:pathLst>
          </a:custGeom>
          <a:solidFill>
            <a:srgbClr val="1F293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08" name="TextBox 307"/>
          <p:cNvSpPr txBox="1"/>
          <p:nvPr/>
        </p:nvSpPr>
        <p:spPr>
          <a:xfrm>
            <a:off x="1219320" y="3279240"/>
            <a:ext cx="5205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term.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9" name="TextBox 308"/>
          <p:cNvSpPr txBox="1"/>
          <p:nvPr/>
        </p:nvSpPr>
        <p:spPr>
          <a:xfrm>
            <a:off x="1219320" y="3679200"/>
            <a:ext cx="1003788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Interactive HTML report.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Self-contained, no external dependencies, opens in any browser. Attack-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0" name="Freeform 309"/>
          <p:cNvSpPr/>
          <p:nvPr/>
        </p:nvSpPr>
        <p:spPr>
          <a:xfrm>
            <a:off x="1019160" y="4533840"/>
            <a:ext cx="66960" cy="66960"/>
          </a:xfrm>
          <a:custGeom>
            <a:avLst/>
            <a:gdLst/>
            <a:ahLst/>
            <a:cxnLst/>
            <a:rect l="0" t="0" r="r" b="b"/>
            <a:pathLst>
              <a:path w="186" h="186">
                <a:moveTo>
                  <a:pt x="186" y="93"/>
                </a:moveTo>
                <a:cubicBezTo>
                  <a:pt x="186" y="106"/>
                  <a:pt x="183" y="117"/>
                  <a:pt x="179" y="129"/>
                </a:cubicBezTo>
                <a:cubicBezTo>
                  <a:pt x="174" y="140"/>
                  <a:pt x="167" y="150"/>
                  <a:pt x="159" y="159"/>
                </a:cubicBezTo>
                <a:cubicBezTo>
                  <a:pt x="150" y="167"/>
                  <a:pt x="140" y="174"/>
                  <a:pt x="129" y="179"/>
                </a:cubicBezTo>
                <a:cubicBezTo>
                  <a:pt x="117" y="184"/>
                  <a:pt x="105" y="186"/>
                  <a:pt x="93" y="186"/>
                </a:cubicBezTo>
                <a:cubicBezTo>
                  <a:pt x="81" y="186"/>
                  <a:pt x="69" y="184"/>
                  <a:pt x="58" y="179"/>
                </a:cubicBezTo>
                <a:cubicBezTo>
                  <a:pt x="46" y="174"/>
                  <a:pt x="35" y="167"/>
                  <a:pt x="27" y="159"/>
                </a:cubicBezTo>
                <a:cubicBezTo>
                  <a:pt x="18" y="150"/>
                  <a:pt x="11" y="140"/>
                  <a:pt x="7" y="129"/>
                </a:cubicBezTo>
                <a:cubicBezTo>
                  <a:pt x="2" y="117"/>
                  <a:pt x="0" y="106"/>
                  <a:pt x="0" y="93"/>
                </a:cubicBezTo>
                <a:cubicBezTo>
                  <a:pt x="0" y="81"/>
                  <a:pt x="2" y="68"/>
                  <a:pt x="7" y="57"/>
                </a:cubicBezTo>
                <a:cubicBezTo>
                  <a:pt x="11" y="45"/>
                  <a:pt x="18" y="35"/>
                  <a:pt x="27" y="27"/>
                </a:cubicBezTo>
                <a:cubicBezTo>
                  <a:pt x="35" y="18"/>
                  <a:pt x="46" y="11"/>
                  <a:pt x="58" y="7"/>
                </a:cubicBezTo>
                <a:cubicBezTo>
                  <a:pt x="69" y="2"/>
                  <a:pt x="81" y="0"/>
                  <a:pt x="93" y="0"/>
                </a:cubicBezTo>
                <a:cubicBezTo>
                  <a:pt x="105" y="0"/>
                  <a:pt x="117" y="2"/>
                  <a:pt x="129" y="7"/>
                </a:cubicBezTo>
                <a:cubicBezTo>
                  <a:pt x="140" y="11"/>
                  <a:pt x="150" y="18"/>
                  <a:pt x="159" y="27"/>
                </a:cubicBezTo>
                <a:cubicBezTo>
                  <a:pt x="167" y="35"/>
                  <a:pt x="174" y="45"/>
                  <a:pt x="179" y="57"/>
                </a:cubicBezTo>
                <a:cubicBezTo>
                  <a:pt x="183" y="68"/>
                  <a:pt x="186" y="81"/>
                  <a:pt x="186" y="93"/>
                </a:cubicBezTo>
                <a:close/>
              </a:path>
            </a:pathLst>
          </a:custGeom>
          <a:solidFill>
            <a:srgbClr val="1F293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11" name="TextBox 310"/>
          <p:cNvSpPr txBox="1"/>
          <p:nvPr/>
        </p:nvSpPr>
        <p:spPr>
          <a:xfrm>
            <a:off x="1219320" y="4022280"/>
            <a:ext cx="273168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path visualization included.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2" name="Freeform 311"/>
          <p:cNvSpPr/>
          <p:nvPr/>
        </p:nvSpPr>
        <p:spPr>
          <a:xfrm>
            <a:off x="1019160" y="4933800"/>
            <a:ext cx="66960" cy="66960"/>
          </a:xfrm>
          <a:custGeom>
            <a:avLst/>
            <a:gdLst/>
            <a:ahLst/>
            <a:cxnLst/>
            <a:rect l="0" t="0" r="r" b="b"/>
            <a:pathLst>
              <a:path w="186" h="186">
                <a:moveTo>
                  <a:pt x="186" y="94"/>
                </a:moveTo>
                <a:cubicBezTo>
                  <a:pt x="186" y="106"/>
                  <a:pt x="183" y="118"/>
                  <a:pt x="179" y="129"/>
                </a:cubicBezTo>
                <a:cubicBezTo>
                  <a:pt x="174" y="140"/>
                  <a:pt x="167" y="150"/>
                  <a:pt x="159" y="159"/>
                </a:cubicBezTo>
                <a:cubicBezTo>
                  <a:pt x="150" y="168"/>
                  <a:pt x="140" y="174"/>
                  <a:pt x="129" y="179"/>
                </a:cubicBezTo>
                <a:cubicBezTo>
                  <a:pt x="117" y="184"/>
                  <a:pt x="105" y="186"/>
                  <a:pt x="93" y="186"/>
                </a:cubicBezTo>
                <a:cubicBezTo>
                  <a:pt x="81" y="186"/>
                  <a:pt x="69" y="184"/>
                  <a:pt x="58" y="179"/>
                </a:cubicBezTo>
                <a:cubicBezTo>
                  <a:pt x="46" y="174"/>
                  <a:pt x="35" y="168"/>
                  <a:pt x="27" y="159"/>
                </a:cubicBezTo>
                <a:cubicBezTo>
                  <a:pt x="18" y="150"/>
                  <a:pt x="11" y="140"/>
                  <a:pt x="7" y="129"/>
                </a:cubicBezTo>
                <a:cubicBezTo>
                  <a:pt x="2" y="118"/>
                  <a:pt x="0" y="106"/>
                  <a:pt x="0" y="94"/>
                </a:cubicBezTo>
                <a:cubicBezTo>
                  <a:pt x="0" y="81"/>
                  <a:pt x="2" y="68"/>
                  <a:pt x="7" y="57"/>
                </a:cubicBezTo>
                <a:cubicBezTo>
                  <a:pt x="11" y="46"/>
                  <a:pt x="18" y="36"/>
                  <a:pt x="27" y="27"/>
                </a:cubicBezTo>
                <a:cubicBezTo>
                  <a:pt x="35" y="18"/>
                  <a:pt x="46" y="12"/>
                  <a:pt x="58" y="7"/>
                </a:cubicBezTo>
                <a:cubicBezTo>
                  <a:pt x="69" y="2"/>
                  <a:pt x="81" y="0"/>
                  <a:pt x="93" y="0"/>
                </a:cubicBezTo>
                <a:cubicBezTo>
                  <a:pt x="105" y="0"/>
                  <a:pt x="117" y="2"/>
                  <a:pt x="129" y="7"/>
                </a:cubicBezTo>
                <a:cubicBezTo>
                  <a:pt x="140" y="12"/>
                  <a:pt x="150" y="18"/>
                  <a:pt x="159" y="27"/>
                </a:cubicBezTo>
                <a:cubicBezTo>
                  <a:pt x="167" y="36"/>
                  <a:pt x="174" y="46"/>
                  <a:pt x="179" y="57"/>
                </a:cubicBezTo>
                <a:cubicBezTo>
                  <a:pt x="183" y="68"/>
                  <a:pt x="186" y="81"/>
                  <a:pt x="186" y="94"/>
                </a:cubicBezTo>
                <a:close/>
              </a:path>
            </a:pathLst>
          </a:custGeom>
          <a:solidFill>
            <a:srgbClr val="1F293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13" name="TextBox 312"/>
          <p:cNvSpPr txBox="1"/>
          <p:nvPr/>
        </p:nvSpPr>
        <p:spPr>
          <a:xfrm>
            <a:off x="1219320" y="4422240"/>
            <a:ext cx="74577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JSON output.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For pipeline integration with ticketing and detection tooling.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TextBox 313"/>
          <p:cNvSpPr txBox="1"/>
          <p:nvPr/>
        </p:nvSpPr>
        <p:spPr>
          <a:xfrm>
            <a:off x="1219320" y="4822200"/>
            <a:ext cx="94784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Trend view (subscribers).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Quarter-over-quarter comparison across the engagement lifetime.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TextBox 314"/>
          <p:cNvSpPr txBox="1"/>
          <p:nvPr/>
        </p:nvSpPr>
        <p:spPr>
          <a:xfrm>
            <a:off x="11778840" y="6355800"/>
            <a:ext cx="2282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8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Freeform 315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7" name="Freeform 316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8" name="Freeform 31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19" name="Picture 318"/>
          <p:cNvPicPr/>
          <p:nvPr/>
        </p:nvPicPr>
        <p:blipFill>
          <a:blip r:embed="rId2"/>
          <a:stretch/>
        </p:blipFill>
        <p:spPr>
          <a:xfrm>
            <a:off x="1333440" y="3124080"/>
            <a:ext cx="9524520" cy="1018800"/>
          </a:xfrm>
          <a:prstGeom prst="rect">
            <a:avLst/>
          </a:prstGeom>
          <a:ln w="0">
            <a:noFill/>
          </a:ln>
        </p:spPr>
      </p:pic>
      <p:sp>
        <p:nvSpPr>
          <p:cNvPr id="320" name="TextBox 319"/>
          <p:cNvSpPr txBox="1"/>
          <p:nvPr/>
        </p:nvSpPr>
        <p:spPr>
          <a:xfrm>
            <a:off x="762120" y="2331720"/>
            <a:ext cx="9105120" cy="42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3000" b="1" strike="noStrike" spc="-1">
                <a:solidFill>
                  <a:srgbClr val="1E1B4B"/>
                </a:solidFill>
                <a:latin typeface="Arial"/>
                <a:ea typeface="Arial"/>
              </a:rPr>
              <a:t>Executive summary opens with an attack scenario</a:t>
            </a:r>
            <a:endParaRPr lang="en-US" sz="3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1" name="TextBox 320"/>
          <p:cNvSpPr txBox="1"/>
          <p:nvPr/>
        </p:nvSpPr>
        <p:spPr>
          <a:xfrm>
            <a:off x="762120" y="4321440"/>
            <a:ext cx="1056672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F2937"/>
                </a:solidFill>
                <a:latin typeface="Arial"/>
                <a:ea typeface="Arial"/>
              </a:rPr>
              <a:t>Excerpt: Attack Scenario paragraph the CISO reads first. Composed automatically from the highest-severity findings in the tenant.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2" name="TextBox 321"/>
          <p:cNvSpPr txBox="1"/>
          <p:nvPr/>
        </p:nvSpPr>
        <p:spPr>
          <a:xfrm>
            <a:off x="11778840" y="6355800"/>
            <a:ext cx="2282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9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Freeform 322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4" name="Freeform 323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5" name="Freeform 324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26" name="Picture 325"/>
          <p:cNvPicPr/>
          <p:nvPr/>
        </p:nvPicPr>
        <p:blipFill>
          <a:blip r:embed="rId2"/>
          <a:stretch/>
        </p:blipFill>
        <p:spPr>
          <a:xfrm>
            <a:off x="857160" y="3219480"/>
            <a:ext cx="10477080" cy="570960"/>
          </a:xfrm>
          <a:prstGeom prst="rect">
            <a:avLst/>
          </a:prstGeom>
          <a:ln w="0">
            <a:noFill/>
          </a:ln>
        </p:spPr>
      </p:pic>
      <p:sp>
        <p:nvSpPr>
          <p:cNvPr id="327" name="TextBox 326"/>
          <p:cNvSpPr txBox="1"/>
          <p:nvPr/>
        </p:nvSpPr>
        <p:spPr>
          <a:xfrm>
            <a:off x="762120" y="2427120"/>
            <a:ext cx="4827240" cy="42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3000" b="1" strike="noStrike" spc="-1">
                <a:solidFill>
                  <a:srgbClr val="1E1B4B"/>
                </a:solidFill>
                <a:latin typeface="Arial"/>
                <a:ea typeface="Arial"/>
              </a:rPr>
              <a:t>Tenant posture at a glance</a:t>
            </a:r>
            <a:endParaRPr lang="en-US" sz="3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8" name="TextBox 327"/>
          <p:cNvSpPr txBox="1"/>
          <p:nvPr/>
        </p:nvSpPr>
        <p:spPr>
          <a:xfrm>
            <a:off x="762120" y="3969000"/>
            <a:ext cx="1012932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F2937"/>
                </a:solidFill>
                <a:latin typeface="Arial"/>
                <a:ea typeface="Arial"/>
              </a:rPr>
              <a:t>Excerpt: Tenant Health Snapshot. Traffic-light view of the load-bearing controls (Security Defaults, Conditional Access, MFA,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9" name="TextBox 328"/>
          <p:cNvSpPr txBox="1"/>
          <p:nvPr/>
        </p:nvSpPr>
        <p:spPr>
          <a:xfrm>
            <a:off x="762120" y="4226400"/>
            <a:ext cx="420984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F2937"/>
                </a:solidFill>
                <a:latin typeface="Arial"/>
                <a:ea typeface="Arial"/>
              </a:rPr>
              <a:t>legacy auth, MFA registration, Global Admin count).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0" name="TextBox 329"/>
          <p:cNvSpPr txBox="1"/>
          <p:nvPr/>
        </p:nvSpPr>
        <p:spPr>
          <a:xfrm>
            <a:off x="11651760" y="6355800"/>
            <a:ext cx="2538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10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Freeform 330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2" name="Freeform 331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Freeform 332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34" name="Picture 333"/>
          <p:cNvPicPr/>
          <p:nvPr/>
        </p:nvPicPr>
        <p:blipFill>
          <a:blip r:embed="rId2"/>
          <a:stretch/>
        </p:blipFill>
        <p:spPr>
          <a:xfrm>
            <a:off x="1333440" y="1685880"/>
            <a:ext cx="9524520" cy="3895200"/>
          </a:xfrm>
          <a:prstGeom prst="rect">
            <a:avLst/>
          </a:prstGeom>
          <a:ln w="0">
            <a:noFill/>
          </a:ln>
        </p:spPr>
      </p:pic>
      <p:sp>
        <p:nvSpPr>
          <p:cNvPr id="335" name="TextBox 334"/>
          <p:cNvSpPr txBox="1"/>
          <p:nvPr/>
        </p:nvSpPr>
        <p:spPr>
          <a:xfrm>
            <a:off x="762120" y="893520"/>
            <a:ext cx="7092000" cy="42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3000" b="1" strike="noStrike" spc="-1">
                <a:solidFill>
                  <a:srgbClr val="1E1B4B"/>
                </a:solidFill>
                <a:latin typeface="Arial"/>
                <a:ea typeface="Arial"/>
              </a:rPr>
              <a:t>Remediation priority, tiered by urgency</a:t>
            </a:r>
            <a:endParaRPr lang="en-US" sz="3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6" name="TextBox 335"/>
          <p:cNvSpPr txBox="1"/>
          <p:nvPr/>
        </p:nvSpPr>
        <p:spPr>
          <a:xfrm>
            <a:off x="762120" y="5760000"/>
            <a:ext cx="940824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F2937"/>
                </a:solidFill>
                <a:latin typeface="Arial"/>
                <a:ea typeface="Arial"/>
              </a:rPr>
              <a:t>Excerpt: Remediation Priority table. Findings ranked Immediate / Short-term / Long-term with per-finding effort tags.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7" name="TextBox 336"/>
          <p:cNvSpPr txBox="1"/>
          <p:nvPr/>
        </p:nvSpPr>
        <p:spPr>
          <a:xfrm>
            <a:off x="11669040" y="6355800"/>
            <a:ext cx="2538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11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Freeform 33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9" name="Freeform 338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0" name="Freeform 339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1" name="TextBox 340"/>
          <p:cNvSpPr txBox="1"/>
          <p:nvPr/>
        </p:nvSpPr>
        <p:spPr>
          <a:xfrm>
            <a:off x="762120" y="1902960"/>
            <a:ext cx="8446680" cy="42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3000" b="1" strike="noStrike" spc="-1">
                <a:solidFill>
                  <a:srgbClr val="1E1B4B"/>
                </a:solidFill>
                <a:latin typeface="Arial"/>
                <a:ea typeface="Arial"/>
              </a:rPr>
              <a:t>Remediation starts from what you already own</a:t>
            </a:r>
            <a:endParaRPr lang="en-US" sz="3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2" name="TextBox 341"/>
          <p:cNvSpPr txBox="1"/>
          <p:nvPr/>
        </p:nvSpPr>
        <p:spPr>
          <a:xfrm>
            <a:off x="762120" y="2736360"/>
            <a:ext cx="106473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Every finding names the Microsoft Entra ID or Microsoft 365 capability that addresses it, cross-referenced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3" name="Freeform 342"/>
          <p:cNvSpPr/>
          <p:nvPr/>
        </p:nvSpPr>
        <p:spPr>
          <a:xfrm>
            <a:off x="761760" y="3695400"/>
            <a:ext cx="638640" cy="238680"/>
          </a:xfrm>
          <a:custGeom>
            <a:avLst/>
            <a:gdLst/>
            <a:ahLst/>
            <a:cxnLst/>
            <a:rect l="0" t="0" r="r" b="b"/>
            <a:pathLst>
              <a:path w="1774" h="663">
                <a:moveTo>
                  <a:pt x="0" y="331"/>
                </a:moveTo>
                <a:cubicBezTo>
                  <a:pt x="0" y="309"/>
                  <a:pt x="2" y="288"/>
                  <a:pt x="7" y="267"/>
                </a:cubicBezTo>
                <a:cubicBezTo>
                  <a:pt x="11" y="245"/>
                  <a:pt x="17" y="225"/>
                  <a:pt x="25" y="204"/>
                </a:cubicBezTo>
                <a:cubicBezTo>
                  <a:pt x="34" y="184"/>
                  <a:pt x="44" y="165"/>
                  <a:pt x="56" y="147"/>
                </a:cubicBezTo>
                <a:cubicBezTo>
                  <a:pt x="68" y="129"/>
                  <a:pt x="82" y="113"/>
                  <a:pt x="97" y="97"/>
                </a:cubicBezTo>
                <a:cubicBezTo>
                  <a:pt x="112" y="82"/>
                  <a:pt x="129" y="68"/>
                  <a:pt x="147" y="56"/>
                </a:cubicBezTo>
                <a:cubicBezTo>
                  <a:pt x="165" y="44"/>
                  <a:pt x="184" y="34"/>
                  <a:pt x="204" y="26"/>
                </a:cubicBezTo>
                <a:cubicBezTo>
                  <a:pt x="224" y="17"/>
                  <a:pt x="245" y="11"/>
                  <a:pt x="266" y="7"/>
                </a:cubicBezTo>
                <a:cubicBezTo>
                  <a:pt x="288" y="2"/>
                  <a:pt x="309" y="0"/>
                  <a:pt x="331" y="0"/>
                </a:cubicBezTo>
                <a:lnTo>
                  <a:pt x="1443" y="0"/>
                </a:lnTo>
                <a:cubicBezTo>
                  <a:pt x="1465" y="0"/>
                  <a:pt x="1486" y="2"/>
                  <a:pt x="1508" y="7"/>
                </a:cubicBezTo>
                <a:cubicBezTo>
                  <a:pt x="1529" y="11"/>
                  <a:pt x="1550" y="17"/>
                  <a:pt x="1570" y="26"/>
                </a:cubicBezTo>
                <a:cubicBezTo>
                  <a:pt x="1590" y="34"/>
                  <a:pt x="1609" y="44"/>
                  <a:pt x="1627" y="56"/>
                </a:cubicBezTo>
                <a:cubicBezTo>
                  <a:pt x="1645" y="68"/>
                  <a:pt x="1662" y="82"/>
                  <a:pt x="1677" y="97"/>
                </a:cubicBezTo>
                <a:cubicBezTo>
                  <a:pt x="1692" y="113"/>
                  <a:pt x="1706" y="129"/>
                  <a:pt x="1718" y="147"/>
                </a:cubicBezTo>
                <a:cubicBezTo>
                  <a:pt x="1730" y="165"/>
                  <a:pt x="1740" y="184"/>
                  <a:pt x="1749" y="204"/>
                </a:cubicBezTo>
                <a:cubicBezTo>
                  <a:pt x="1757" y="225"/>
                  <a:pt x="1763" y="245"/>
                  <a:pt x="1768" y="267"/>
                </a:cubicBezTo>
                <a:cubicBezTo>
                  <a:pt x="1772" y="288"/>
                  <a:pt x="1774" y="309"/>
                  <a:pt x="1774" y="331"/>
                </a:cubicBezTo>
                <a:cubicBezTo>
                  <a:pt x="1774" y="353"/>
                  <a:pt x="1772" y="374"/>
                  <a:pt x="1768" y="396"/>
                </a:cubicBezTo>
                <a:cubicBezTo>
                  <a:pt x="1763" y="417"/>
                  <a:pt x="1757" y="438"/>
                  <a:pt x="1749" y="458"/>
                </a:cubicBezTo>
                <a:cubicBezTo>
                  <a:pt x="1740" y="478"/>
                  <a:pt x="1730" y="497"/>
                  <a:pt x="1718" y="515"/>
                </a:cubicBezTo>
                <a:cubicBezTo>
                  <a:pt x="1706" y="533"/>
                  <a:pt x="1692" y="550"/>
                  <a:pt x="1677" y="565"/>
                </a:cubicBezTo>
                <a:cubicBezTo>
                  <a:pt x="1662" y="580"/>
                  <a:pt x="1645" y="594"/>
                  <a:pt x="1627" y="606"/>
                </a:cubicBezTo>
                <a:cubicBezTo>
                  <a:pt x="1609" y="618"/>
                  <a:pt x="1590" y="628"/>
                  <a:pt x="1570" y="637"/>
                </a:cubicBezTo>
                <a:cubicBezTo>
                  <a:pt x="1550" y="646"/>
                  <a:pt x="1529" y="652"/>
                  <a:pt x="1508" y="656"/>
                </a:cubicBezTo>
                <a:cubicBezTo>
                  <a:pt x="1486" y="661"/>
                  <a:pt x="1465" y="663"/>
                  <a:pt x="1443" y="663"/>
                </a:cubicBezTo>
                <a:lnTo>
                  <a:pt x="331" y="663"/>
                </a:lnTo>
                <a:cubicBezTo>
                  <a:pt x="309" y="663"/>
                  <a:pt x="288" y="661"/>
                  <a:pt x="266" y="656"/>
                </a:cubicBezTo>
                <a:cubicBezTo>
                  <a:pt x="245" y="652"/>
                  <a:pt x="224" y="646"/>
                  <a:pt x="204" y="637"/>
                </a:cubicBezTo>
                <a:cubicBezTo>
                  <a:pt x="184" y="628"/>
                  <a:pt x="165" y="618"/>
                  <a:pt x="147" y="606"/>
                </a:cubicBezTo>
                <a:cubicBezTo>
                  <a:pt x="129" y="594"/>
                  <a:pt x="112" y="580"/>
                  <a:pt x="97" y="565"/>
                </a:cubicBezTo>
                <a:cubicBezTo>
                  <a:pt x="82" y="550"/>
                  <a:pt x="68" y="533"/>
                  <a:pt x="56" y="515"/>
                </a:cubicBezTo>
                <a:cubicBezTo>
                  <a:pt x="44" y="497"/>
                  <a:pt x="34" y="478"/>
                  <a:pt x="25" y="458"/>
                </a:cubicBezTo>
                <a:cubicBezTo>
                  <a:pt x="17" y="438"/>
                  <a:pt x="11" y="417"/>
                  <a:pt x="7" y="396"/>
                </a:cubicBezTo>
                <a:cubicBezTo>
                  <a:pt x="2" y="374"/>
                  <a:pt x="0" y="353"/>
                  <a:pt x="0" y="331"/>
                </a:cubicBezTo>
                <a:close/>
              </a:path>
            </a:pathLst>
          </a:custGeom>
          <a:solidFill>
            <a:srgbClr val="D1FAE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4" name="TextBox 343"/>
          <p:cNvSpPr txBox="1"/>
          <p:nvPr/>
        </p:nvSpPr>
        <p:spPr>
          <a:xfrm>
            <a:off x="762120" y="3079080"/>
            <a:ext cx="50756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against your tenant's existing license entitlements.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TextBox 344"/>
          <p:cNvSpPr txBox="1"/>
          <p:nvPr/>
        </p:nvSpPr>
        <p:spPr>
          <a:xfrm>
            <a:off x="857160" y="3736800"/>
            <a:ext cx="442800" cy="148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050" b="1" strike="noStrike" spc="-1">
                <a:solidFill>
                  <a:srgbClr val="065F46"/>
                </a:solidFill>
                <a:latin typeface="Arial"/>
                <a:ea typeface="Arial"/>
              </a:rPr>
              <a:t>Owned</a:t>
            </a:r>
            <a:endParaRPr lang="en-US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6" name="Freeform 345"/>
          <p:cNvSpPr/>
          <p:nvPr/>
        </p:nvSpPr>
        <p:spPr>
          <a:xfrm>
            <a:off x="761760" y="4152600"/>
            <a:ext cx="2343600" cy="238680"/>
          </a:xfrm>
          <a:custGeom>
            <a:avLst/>
            <a:gdLst/>
            <a:ahLst/>
            <a:cxnLst/>
            <a:rect l="0" t="0" r="r" b="b"/>
            <a:pathLst>
              <a:path w="6510" h="663">
                <a:moveTo>
                  <a:pt x="0" y="332"/>
                </a:moveTo>
                <a:cubicBezTo>
                  <a:pt x="0" y="310"/>
                  <a:pt x="2" y="289"/>
                  <a:pt x="7" y="268"/>
                </a:cubicBezTo>
                <a:cubicBezTo>
                  <a:pt x="11" y="246"/>
                  <a:pt x="17" y="226"/>
                  <a:pt x="25" y="205"/>
                </a:cubicBezTo>
                <a:cubicBezTo>
                  <a:pt x="34" y="185"/>
                  <a:pt x="44" y="166"/>
                  <a:pt x="56" y="148"/>
                </a:cubicBezTo>
                <a:cubicBezTo>
                  <a:pt x="68" y="130"/>
                  <a:pt x="82" y="114"/>
                  <a:pt x="97" y="98"/>
                </a:cubicBezTo>
                <a:cubicBezTo>
                  <a:pt x="112" y="83"/>
                  <a:pt x="129" y="69"/>
                  <a:pt x="147" y="57"/>
                </a:cubicBezTo>
                <a:cubicBezTo>
                  <a:pt x="165" y="45"/>
                  <a:pt x="184" y="35"/>
                  <a:pt x="204" y="26"/>
                </a:cubicBezTo>
                <a:cubicBezTo>
                  <a:pt x="224" y="17"/>
                  <a:pt x="245" y="11"/>
                  <a:pt x="266" y="7"/>
                </a:cubicBezTo>
                <a:cubicBezTo>
                  <a:pt x="288" y="2"/>
                  <a:pt x="309" y="0"/>
                  <a:pt x="331" y="0"/>
                </a:cubicBezTo>
                <a:lnTo>
                  <a:pt x="6179" y="0"/>
                </a:lnTo>
                <a:cubicBezTo>
                  <a:pt x="6201" y="0"/>
                  <a:pt x="6222" y="2"/>
                  <a:pt x="6244" y="7"/>
                </a:cubicBezTo>
                <a:cubicBezTo>
                  <a:pt x="6265" y="11"/>
                  <a:pt x="6286" y="17"/>
                  <a:pt x="6306" y="26"/>
                </a:cubicBezTo>
                <a:cubicBezTo>
                  <a:pt x="6326" y="35"/>
                  <a:pt x="6345" y="45"/>
                  <a:pt x="6363" y="57"/>
                </a:cubicBezTo>
                <a:cubicBezTo>
                  <a:pt x="6381" y="69"/>
                  <a:pt x="6398" y="83"/>
                  <a:pt x="6413" y="98"/>
                </a:cubicBezTo>
                <a:cubicBezTo>
                  <a:pt x="6428" y="114"/>
                  <a:pt x="6442" y="130"/>
                  <a:pt x="6454" y="148"/>
                </a:cubicBezTo>
                <a:cubicBezTo>
                  <a:pt x="6466" y="166"/>
                  <a:pt x="6476" y="185"/>
                  <a:pt x="6485" y="205"/>
                </a:cubicBezTo>
                <a:cubicBezTo>
                  <a:pt x="6493" y="226"/>
                  <a:pt x="6499" y="246"/>
                  <a:pt x="6504" y="268"/>
                </a:cubicBezTo>
                <a:cubicBezTo>
                  <a:pt x="6508" y="289"/>
                  <a:pt x="6510" y="310"/>
                  <a:pt x="6510" y="332"/>
                </a:cubicBezTo>
                <a:cubicBezTo>
                  <a:pt x="6510" y="354"/>
                  <a:pt x="6508" y="375"/>
                  <a:pt x="6504" y="397"/>
                </a:cubicBezTo>
                <a:cubicBezTo>
                  <a:pt x="6499" y="418"/>
                  <a:pt x="6493" y="439"/>
                  <a:pt x="6485" y="459"/>
                </a:cubicBezTo>
                <a:cubicBezTo>
                  <a:pt x="6476" y="479"/>
                  <a:pt x="6466" y="498"/>
                  <a:pt x="6454" y="516"/>
                </a:cubicBezTo>
                <a:cubicBezTo>
                  <a:pt x="6442" y="534"/>
                  <a:pt x="6428" y="551"/>
                  <a:pt x="6413" y="566"/>
                </a:cubicBezTo>
                <a:cubicBezTo>
                  <a:pt x="6398" y="581"/>
                  <a:pt x="6381" y="595"/>
                  <a:pt x="6363" y="607"/>
                </a:cubicBezTo>
                <a:cubicBezTo>
                  <a:pt x="6345" y="619"/>
                  <a:pt x="6326" y="629"/>
                  <a:pt x="6306" y="638"/>
                </a:cubicBezTo>
                <a:cubicBezTo>
                  <a:pt x="6286" y="646"/>
                  <a:pt x="6265" y="652"/>
                  <a:pt x="6244" y="656"/>
                </a:cubicBezTo>
                <a:cubicBezTo>
                  <a:pt x="6222" y="661"/>
                  <a:pt x="6201" y="663"/>
                  <a:pt x="6179" y="663"/>
                </a:cubicBezTo>
                <a:lnTo>
                  <a:pt x="331" y="663"/>
                </a:lnTo>
                <a:cubicBezTo>
                  <a:pt x="309" y="663"/>
                  <a:pt x="288" y="661"/>
                  <a:pt x="266" y="656"/>
                </a:cubicBezTo>
                <a:cubicBezTo>
                  <a:pt x="245" y="652"/>
                  <a:pt x="224" y="646"/>
                  <a:pt x="204" y="638"/>
                </a:cubicBezTo>
                <a:cubicBezTo>
                  <a:pt x="184" y="629"/>
                  <a:pt x="165" y="619"/>
                  <a:pt x="147" y="607"/>
                </a:cubicBezTo>
                <a:cubicBezTo>
                  <a:pt x="129" y="595"/>
                  <a:pt x="112" y="581"/>
                  <a:pt x="97" y="566"/>
                </a:cubicBezTo>
                <a:cubicBezTo>
                  <a:pt x="82" y="551"/>
                  <a:pt x="68" y="534"/>
                  <a:pt x="56" y="516"/>
                </a:cubicBezTo>
                <a:cubicBezTo>
                  <a:pt x="44" y="498"/>
                  <a:pt x="34" y="479"/>
                  <a:pt x="25" y="459"/>
                </a:cubicBezTo>
                <a:cubicBezTo>
                  <a:pt x="17" y="439"/>
                  <a:pt x="11" y="418"/>
                  <a:pt x="7" y="397"/>
                </a:cubicBezTo>
                <a:cubicBezTo>
                  <a:pt x="2" y="375"/>
                  <a:pt x="0" y="354"/>
                  <a:pt x="0" y="332"/>
                </a:cubicBezTo>
                <a:close/>
              </a:path>
            </a:pathLst>
          </a:custGeom>
          <a:solidFill>
            <a:srgbClr val="FEE2E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7" name="TextBox 346"/>
          <p:cNvSpPr txBox="1"/>
          <p:nvPr/>
        </p:nvSpPr>
        <p:spPr>
          <a:xfrm>
            <a:off x="1397160" y="3650760"/>
            <a:ext cx="405288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 capability is already in your entitlement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8" name="TextBox 347"/>
          <p:cNvSpPr txBox="1"/>
          <p:nvPr/>
        </p:nvSpPr>
        <p:spPr>
          <a:xfrm>
            <a:off x="857160" y="4194000"/>
            <a:ext cx="2143440" cy="148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050" b="1" strike="noStrike" spc="-1">
                <a:solidFill>
                  <a:srgbClr val="991B1B"/>
                </a:solidFill>
                <a:latin typeface="Arial"/>
                <a:ea typeface="Arial"/>
              </a:rPr>
              <a:t>Not owned (Microsoft Entra ID P2)</a:t>
            </a:r>
            <a:endParaRPr lang="en-US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9" name="TextBox 348"/>
          <p:cNvSpPr txBox="1"/>
          <p:nvPr/>
        </p:nvSpPr>
        <p:spPr>
          <a:xfrm>
            <a:off x="3108600" y="4107960"/>
            <a:ext cx="40269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 capability requires the named SKU tier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0" name="TextBox 349"/>
          <p:cNvSpPr txBox="1"/>
          <p:nvPr/>
        </p:nvSpPr>
        <p:spPr>
          <a:xfrm>
            <a:off x="762120" y="4679280"/>
            <a:ext cx="104706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The remediation conversation starts with what you already own. Not with a request for additional spend.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1" name="TextBox 350"/>
          <p:cNvSpPr txBox="1"/>
          <p:nvPr/>
        </p:nvSpPr>
        <p:spPr>
          <a:xfrm>
            <a:off x="11651760" y="6355800"/>
            <a:ext cx="2538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12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Freeform 351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3" name="Freeform 352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4" name="Freeform 353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Freeform 354"/>
          <p:cNvSpPr/>
          <p:nvPr/>
        </p:nvSpPr>
        <p:spPr>
          <a:xfrm>
            <a:off x="1019160" y="2904840"/>
            <a:ext cx="66960" cy="66960"/>
          </a:xfrm>
          <a:custGeom>
            <a:avLst/>
            <a:gdLst/>
            <a:ahLst/>
            <a:cxnLst/>
            <a:rect l="0" t="0" r="r" b="b"/>
            <a:pathLst>
              <a:path w="186" h="186">
                <a:moveTo>
                  <a:pt x="186" y="93"/>
                </a:moveTo>
                <a:cubicBezTo>
                  <a:pt x="186" y="105"/>
                  <a:pt x="183" y="117"/>
                  <a:pt x="179" y="128"/>
                </a:cubicBezTo>
                <a:cubicBezTo>
                  <a:pt x="174" y="140"/>
                  <a:pt x="167" y="150"/>
                  <a:pt x="159" y="158"/>
                </a:cubicBezTo>
                <a:cubicBezTo>
                  <a:pt x="150" y="168"/>
                  <a:pt x="140" y="175"/>
                  <a:pt x="129" y="179"/>
                </a:cubicBezTo>
                <a:cubicBezTo>
                  <a:pt x="117" y="184"/>
                  <a:pt x="105" y="186"/>
                  <a:pt x="93" y="186"/>
                </a:cubicBezTo>
                <a:cubicBezTo>
                  <a:pt x="81" y="186"/>
                  <a:pt x="69" y="184"/>
                  <a:pt x="58" y="179"/>
                </a:cubicBezTo>
                <a:cubicBezTo>
                  <a:pt x="46" y="175"/>
                  <a:pt x="35" y="168"/>
                  <a:pt x="27" y="158"/>
                </a:cubicBezTo>
                <a:cubicBezTo>
                  <a:pt x="18" y="150"/>
                  <a:pt x="11" y="140"/>
                  <a:pt x="7" y="128"/>
                </a:cubicBezTo>
                <a:cubicBezTo>
                  <a:pt x="2" y="117"/>
                  <a:pt x="0" y="105"/>
                  <a:pt x="0" y="93"/>
                </a:cubicBezTo>
                <a:cubicBezTo>
                  <a:pt x="0" y="81"/>
                  <a:pt x="2" y="69"/>
                  <a:pt x="7" y="57"/>
                </a:cubicBezTo>
                <a:cubicBezTo>
                  <a:pt x="11" y="46"/>
                  <a:pt x="18" y="36"/>
                  <a:pt x="27" y="27"/>
                </a:cubicBezTo>
                <a:cubicBezTo>
                  <a:pt x="35" y="19"/>
                  <a:pt x="46" y="12"/>
                  <a:pt x="58" y="7"/>
                </a:cubicBezTo>
                <a:cubicBezTo>
                  <a:pt x="69" y="3"/>
                  <a:pt x="81" y="0"/>
                  <a:pt x="93" y="0"/>
                </a:cubicBezTo>
                <a:cubicBezTo>
                  <a:pt x="105" y="0"/>
                  <a:pt x="117" y="3"/>
                  <a:pt x="129" y="7"/>
                </a:cubicBezTo>
                <a:cubicBezTo>
                  <a:pt x="140" y="12"/>
                  <a:pt x="150" y="19"/>
                  <a:pt x="159" y="27"/>
                </a:cubicBezTo>
                <a:cubicBezTo>
                  <a:pt x="167" y="36"/>
                  <a:pt x="174" y="46"/>
                  <a:pt x="179" y="57"/>
                </a:cubicBezTo>
                <a:cubicBezTo>
                  <a:pt x="183" y="69"/>
                  <a:pt x="186" y="81"/>
                  <a:pt x="186" y="93"/>
                </a:cubicBezTo>
                <a:close/>
              </a:path>
            </a:pathLst>
          </a:custGeom>
          <a:solidFill>
            <a:srgbClr val="1F293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56" name="TextBox 355"/>
          <p:cNvSpPr txBox="1"/>
          <p:nvPr/>
        </p:nvSpPr>
        <p:spPr>
          <a:xfrm>
            <a:off x="762120" y="1960200"/>
            <a:ext cx="6881760" cy="42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3000" b="1" strike="noStrike" spc="-1">
                <a:solidFill>
                  <a:srgbClr val="1E1B4B"/>
                </a:solidFill>
                <a:latin typeface="Arial"/>
                <a:ea typeface="Arial"/>
              </a:rPr>
              <a:t>The catalog moves with the adversary</a:t>
            </a:r>
            <a:endParaRPr lang="en-US" sz="3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7" name="TextBox 356"/>
          <p:cNvSpPr txBox="1"/>
          <p:nvPr/>
        </p:nvSpPr>
        <p:spPr>
          <a:xfrm>
            <a:off x="1219320" y="2793600"/>
            <a:ext cx="98078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Quarterly threat-intel sweep.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New tradecraft (consent phishing patterns, AiTM, service principal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8" name="Freeform 357"/>
          <p:cNvSpPr/>
          <p:nvPr/>
        </p:nvSpPr>
        <p:spPr>
          <a:xfrm>
            <a:off x="1019160" y="3647880"/>
            <a:ext cx="66960" cy="66960"/>
          </a:xfrm>
          <a:custGeom>
            <a:avLst/>
            <a:gdLst/>
            <a:ahLst/>
            <a:cxnLst/>
            <a:rect l="0" t="0" r="r" b="b"/>
            <a:pathLst>
              <a:path w="186" h="186">
                <a:moveTo>
                  <a:pt x="186" y="93"/>
                </a:moveTo>
                <a:cubicBezTo>
                  <a:pt x="186" y="105"/>
                  <a:pt x="183" y="117"/>
                  <a:pt x="179" y="128"/>
                </a:cubicBezTo>
                <a:cubicBezTo>
                  <a:pt x="174" y="140"/>
                  <a:pt x="167" y="150"/>
                  <a:pt x="159" y="159"/>
                </a:cubicBezTo>
                <a:cubicBezTo>
                  <a:pt x="150" y="168"/>
                  <a:pt x="140" y="174"/>
                  <a:pt x="129" y="179"/>
                </a:cubicBezTo>
                <a:cubicBezTo>
                  <a:pt x="117" y="184"/>
                  <a:pt x="105" y="186"/>
                  <a:pt x="93" y="186"/>
                </a:cubicBezTo>
                <a:cubicBezTo>
                  <a:pt x="81" y="186"/>
                  <a:pt x="69" y="184"/>
                  <a:pt x="58" y="179"/>
                </a:cubicBezTo>
                <a:cubicBezTo>
                  <a:pt x="46" y="174"/>
                  <a:pt x="35" y="168"/>
                  <a:pt x="27" y="159"/>
                </a:cubicBezTo>
                <a:cubicBezTo>
                  <a:pt x="18" y="150"/>
                  <a:pt x="11" y="140"/>
                  <a:pt x="7" y="128"/>
                </a:cubicBezTo>
                <a:cubicBezTo>
                  <a:pt x="2" y="117"/>
                  <a:pt x="0" y="105"/>
                  <a:pt x="0" y="93"/>
                </a:cubicBezTo>
                <a:cubicBezTo>
                  <a:pt x="0" y="80"/>
                  <a:pt x="2" y="69"/>
                  <a:pt x="7" y="57"/>
                </a:cubicBezTo>
                <a:cubicBezTo>
                  <a:pt x="11" y="46"/>
                  <a:pt x="18" y="36"/>
                  <a:pt x="27" y="27"/>
                </a:cubicBezTo>
                <a:cubicBezTo>
                  <a:pt x="35" y="18"/>
                  <a:pt x="46" y="12"/>
                  <a:pt x="58" y="7"/>
                </a:cubicBezTo>
                <a:cubicBezTo>
                  <a:pt x="69" y="2"/>
                  <a:pt x="81" y="0"/>
                  <a:pt x="93" y="0"/>
                </a:cubicBezTo>
                <a:cubicBezTo>
                  <a:pt x="105" y="0"/>
                  <a:pt x="117" y="2"/>
                  <a:pt x="129" y="7"/>
                </a:cubicBezTo>
                <a:cubicBezTo>
                  <a:pt x="140" y="12"/>
                  <a:pt x="150" y="18"/>
                  <a:pt x="159" y="27"/>
                </a:cubicBezTo>
                <a:cubicBezTo>
                  <a:pt x="167" y="36"/>
                  <a:pt x="174" y="46"/>
                  <a:pt x="179" y="57"/>
                </a:cubicBezTo>
                <a:cubicBezTo>
                  <a:pt x="183" y="69"/>
                  <a:pt x="186" y="80"/>
                  <a:pt x="186" y="93"/>
                </a:cubicBezTo>
                <a:close/>
              </a:path>
            </a:pathLst>
          </a:custGeom>
          <a:solidFill>
            <a:srgbClr val="1F293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59" name="TextBox 358"/>
          <p:cNvSpPr txBox="1"/>
          <p:nvPr/>
        </p:nvSpPr>
        <p:spPr>
          <a:xfrm>
            <a:off x="1219320" y="3136320"/>
            <a:ext cx="902268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credential abuse, cross-tenant OAuth) reviewed against the finding catalog every quarter.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0" name="TextBox 359"/>
          <p:cNvSpPr txBox="1"/>
          <p:nvPr/>
        </p:nvSpPr>
        <p:spPr>
          <a:xfrm>
            <a:off x="1219320" y="3536280"/>
            <a:ext cx="98121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Retire what's no longer live.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When a CVE gets patched or a technique class stops appearing in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1" name="Freeform 360"/>
          <p:cNvSpPr/>
          <p:nvPr/>
        </p:nvSpPr>
        <p:spPr>
          <a:xfrm>
            <a:off x="1019160" y="4390920"/>
            <a:ext cx="66960" cy="66960"/>
          </a:xfrm>
          <a:custGeom>
            <a:avLst/>
            <a:gdLst/>
            <a:ahLst/>
            <a:cxnLst/>
            <a:rect l="0" t="0" r="r" b="b"/>
            <a:pathLst>
              <a:path w="186" h="186">
                <a:moveTo>
                  <a:pt x="186" y="92"/>
                </a:moveTo>
                <a:cubicBezTo>
                  <a:pt x="186" y="105"/>
                  <a:pt x="183" y="117"/>
                  <a:pt x="179" y="129"/>
                </a:cubicBezTo>
                <a:cubicBezTo>
                  <a:pt x="174" y="140"/>
                  <a:pt x="167" y="150"/>
                  <a:pt x="159" y="159"/>
                </a:cubicBezTo>
                <a:cubicBezTo>
                  <a:pt x="150" y="168"/>
                  <a:pt x="140" y="174"/>
                  <a:pt x="129" y="179"/>
                </a:cubicBezTo>
                <a:cubicBezTo>
                  <a:pt x="117" y="184"/>
                  <a:pt x="105" y="186"/>
                  <a:pt x="93" y="186"/>
                </a:cubicBezTo>
                <a:cubicBezTo>
                  <a:pt x="81" y="186"/>
                  <a:pt x="69" y="184"/>
                  <a:pt x="58" y="179"/>
                </a:cubicBezTo>
                <a:cubicBezTo>
                  <a:pt x="46" y="174"/>
                  <a:pt x="35" y="168"/>
                  <a:pt x="27" y="159"/>
                </a:cubicBezTo>
                <a:cubicBezTo>
                  <a:pt x="18" y="150"/>
                  <a:pt x="11" y="140"/>
                  <a:pt x="7" y="129"/>
                </a:cubicBezTo>
                <a:cubicBezTo>
                  <a:pt x="2" y="117"/>
                  <a:pt x="0" y="105"/>
                  <a:pt x="0" y="92"/>
                </a:cubicBezTo>
                <a:cubicBezTo>
                  <a:pt x="0" y="80"/>
                  <a:pt x="2" y="68"/>
                  <a:pt x="7" y="57"/>
                </a:cubicBezTo>
                <a:cubicBezTo>
                  <a:pt x="11" y="46"/>
                  <a:pt x="18" y="36"/>
                  <a:pt x="27" y="27"/>
                </a:cubicBezTo>
                <a:cubicBezTo>
                  <a:pt x="35" y="18"/>
                  <a:pt x="46" y="12"/>
                  <a:pt x="58" y="7"/>
                </a:cubicBezTo>
                <a:cubicBezTo>
                  <a:pt x="69" y="2"/>
                  <a:pt x="81" y="0"/>
                  <a:pt x="93" y="0"/>
                </a:cubicBezTo>
                <a:cubicBezTo>
                  <a:pt x="105" y="0"/>
                  <a:pt x="117" y="2"/>
                  <a:pt x="129" y="7"/>
                </a:cubicBezTo>
                <a:cubicBezTo>
                  <a:pt x="140" y="12"/>
                  <a:pt x="150" y="18"/>
                  <a:pt x="159" y="27"/>
                </a:cubicBezTo>
                <a:cubicBezTo>
                  <a:pt x="167" y="36"/>
                  <a:pt x="174" y="46"/>
                  <a:pt x="179" y="57"/>
                </a:cubicBezTo>
                <a:cubicBezTo>
                  <a:pt x="183" y="68"/>
                  <a:pt x="186" y="80"/>
                  <a:pt x="186" y="92"/>
                </a:cubicBezTo>
                <a:close/>
              </a:path>
            </a:pathLst>
          </a:custGeom>
          <a:solidFill>
            <a:srgbClr val="1F293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362" name="TextBox 361"/>
          <p:cNvSpPr txBox="1"/>
          <p:nvPr/>
        </p:nvSpPr>
        <p:spPr>
          <a:xfrm>
            <a:off x="1219320" y="3879360"/>
            <a:ext cx="606168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reporting, the corresponding finding is demoted or removed.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3" name="TextBox 362"/>
          <p:cNvSpPr txBox="1"/>
          <p:nvPr/>
        </p:nvSpPr>
        <p:spPr>
          <a:xfrm>
            <a:off x="1219320" y="4279320"/>
            <a:ext cx="99846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Independent of vendor scoring.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Findings surface the RBAC graph and transitive blast radius that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4" name="TextBox 363"/>
          <p:cNvSpPr txBox="1"/>
          <p:nvPr/>
        </p:nvSpPr>
        <p:spPr>
          <a:xfrm>
            <a:off x="1219320" y="4622400"/>
            <a:ext cx="387612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vendor-native scoring does not model.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5" name="TextBox 364"/>
          <p:cNvSpPr txBox="1"/>
          <p:nvPr/>
        </p:nvSpPr>
        <p:spPr>
          <a:xfrm>
            <a:off x="11651760" y="6355800"/>
            <a:ext cx="2538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13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Freeform 365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Freeform 366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8" name="Freeform 36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9" name="TextBox 368"/>
          <p:cNvSpPr txBox="1"/>
          <p:nvPr/>
        </p:nvSpPr>
        <p:spPr>
          <a:xfrm>
            <a:off x="762120" y="1598400"/>
            <a:ext cx="8131320" cy="42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3000" b="1" strike="noStrike" spc="-1">
                <a:solidFill>
                  <a:srgbClr val="1E1B4B"/>
                </a:solidFill>
                <a:latin typeface="Arial"/>
                <a:ea typeface="Arial"/>
              </a:rPr>
              <a:t>Where Azure Adversarial Posture Review fits</a:t>
            </a:r>
            <a:endParaRPr lang="en-US" sz="3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0" name="TextBox 369"/>
          <p:cNvSpPr txBox="1"/>
          <p:nvPr/>
        </p:nvSpPr>
        <p:spPr>
          <a:xfrm>
            <a:off x="762120" y="2431440"/>
            <a:ext cx="98060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Vs. Microsoft-native posture (Secure Score, Microsoft Entra Identity Protection, Defender).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1" name="TextBox 370"/>
          <p:cNvSpPr txBox="1"/>
          <p:nvPr/>
        </p:nvSpPr>
        <p:spPr>
          <a:xfrm>
            <a:off x="762120" y="2774520"/>
            <a:ext cx="97758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Those tools are the floor every Entra customer already has. They will not critique Microsoft's own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2" name="TextBox 371"/>
          <p:cNvSpPr txBox="1"/>
          <p:nvPr/>
        </p:nvSpPr>
        <p:spPr>
          <a:xfrm>
            <a:off x="762120" y="3117240"/>
            <a:ext cx="1017792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architectural choices. Azure Adversarial Posture Review is the adversarial layer on top: independent,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3" name="TextBox 372"/>
          <p:cNvSpPr txBox="1"/>
          <p:nvPr/>
        </p:nvSpPr>
        <p:spPr>
          <a:xfrm>
            <a:off x="762120" y="3460320"/>
            <a:ext cx="45482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vendor-neutral, mapped to current tradecraft.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4" name="TextBox 373"/>
          <p:cNvSpPr txBox="1"/>
          <p:nvPr/>
        </p:nvSpPr>
        <p:spPr>
          <a:xfrm>
            <a:off x="762120" y="3955680"/>
            <a:ext cx="817992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Vs. generalist consulting engagements (Big Four, incident-response firms).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5" name="TextBox 374"/>
          <p:cNvSpPr txBox="1"/>
          <p:nvPr/>
        </p:nvSpPr>
        <p:spPr>
          <a:xfrm>
            <a:off x="762120" y="4298400"/>
            <a:ext cx="105969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Not a replacement for a broad multi-domain audit. The right call for keeping cloud identity posture current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6" name="TextBox 375"/>
          <p:cNvSpPr txBox="1"/>
          <p:nvPr/>
        </p:nvSpPr>
        <p:spPr>
          <a:xfrm>
            <a:off x="762120" y="4641480"/>
            <a:ext cx="102297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between those engagements, or as the primary cadence when the budget will not support a six-figure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7" name="TextBox 376"/>
          <p:cNvSpPr txBox="1"/>
          <p:nvPr/>
        </p:nvSpPr>
        <p:spPr>
          <a:xfrm>
            <a:off x="762120" y="4984200"/>
            <a:ext cx="11055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audit at all.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TextBox 377"/>
          <p:cNvSpPr txBox="1"/>
          <p:nvPr/>
        </p:nvSpPr>
        <p:spPr>
          <a:xfrm>
            <a:off x="11651760" y="6355800"/>
            <a:ext cx="2538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14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Freeform 378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0" name="Freeform 379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1" name="Freeform 380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2" name="Freeform 381"/>
          <p:cNvSpPr/>
          <p:nvPr/>
        </p:nvSpPr>
        <p:spPr>
          <a:xfrm>
            <a:off x="771480" y="2447640"/>
            <a:ext cx="1200240" cy="381600"/>
          </a:xfrm>
          <a:custGeom>
            <a:avLst/>
            <a:gdLst/>
            <a:ahLst/>
            <a:cxnLst/>
            <a:rect l="0" t="0" r="r" b="b"/>
            <a:pathLst>
              <a:path w="3334" h="1060">
                <a:moveTo>
                  <a:pt x="0" y="0"/>
                </a:moveTo>
                <a:lnTo>
                  <a:pt x="3334" y="0"/>
                </a:lnTo>
                <a:lnTo>
                  <a:pt x="3334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3" name="Freeform 382"/>
          <p:cNvSpPr/>
          <p:nvPr/>
        </p:nvSpPr>
        <p:spPr>
          <a:xfrm>
            <a:off x="1971360" y="2447640"/>
            <a:ext cx="2905560" cy="381600"/>
          </a:xfrm>
          <a:custGeom>
            <a:avLst/>
            <a:gdLst/>
            <a:ahLst/>
            <a:cxnLst/>
            <a:rect l="0" t="0" r="r" b="b"/>
            <a:pathLst>
              <a:path w="8071" h="1060">
                <a:moveTo>
                  <a:pt x="0" y="0"/>
                </a:moveTo>
                <a:lnTo>
                  <a:pt x="8071" y="0"/>
                </a:lnTo>
                <a:lnTo>
                  <a:pt x="8071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4" name="Freeform 383"/>
          <p:cNvSpPr/>
          <p:nvPr/>
        </p:nvSpPr>
        <p:spPr>
          <a:xfrm>
            <a:off x="4876560" y="2447640"/>
            <a:ext cx="2762640" cy="381600"/>
          </a:xfrm>
          <a:custGeom>
            <a:avLst/>
            <a:gdLst/>
            <a:ahLst/>
            <a:cxnLst/>
            <a:rect l="0" t="0" r="r" b="b"/>
            <a:pathLst>
              <a:path w="7674" h="1060">
                <a:moveTo>
                  <a:pt x="0" y="0"/>
                </a:moveTo>
                <a:lnTo>
                  <a:pt x="7674" y="0"/>
                </a:lnTo>
                <a:lnTo>
                  <a:pt x="7674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5" name="Freeform 384"/>
          <p:cNvSpPr/>
          <p:nvPr/>
        </p:nvSpPr>
        <p:spPr>
          <a:xfrm>
            <a:off x="771480" y="2447640"/>
            <a:ext cx="1200240" cy="381600"/>
          </a:xfrm>
          <a:custGeom>
            <a:avLst/>
            <a:gdLst/>
            <a:ahLst/>
            <a:cxnLst/>
            <a:rect l="0" t="0" r="r" b="b"/>
            <a:pathLst>
              <a:path w="3334" h="1060">
                <a:moveTo>
                  <a:pt x="0" y="0"/>
                </a:moveTo>
                <a:lnTo>
                  <a:pt x="3334" y="0"/>
                </a:lnTo>
                <a:lnTo>
                  <a:pt x="3334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Freeform 385"/>
          <p:cNvSpPr/>
          <p:nvPr/>
        </p:nvSpPr>
        <p:spPr>
          <a:xfrm>
            <a:off x="1971360" y="2447640"/>
            <a:ext cx="2905560" cy="381600"/>
          </a:xfrm>
          <a:custGeom>
            <a:avLst/>
            <a:gdLst/>
            <a:ahLst/>
            <a:cxnLst/>
            <a:rect l="0" t="0" r="r" b="b"/>
            <a:pathLst>
              <a:path w="8071" h="1060">
                <a:moveTo>
                  <a:pt x="0" y="0"/>
                </a:moveTo>
                <a:lnTo>
                  <a:pt x="8071" y="0"/>
                </a:lnTo>
                <a:lnTo>
                  <a:pt x="8071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Freeform 386"/>
          <p:cNvSpPr/>
          <p:nvPr/>
        </p:nvSpPr>
        <p:spPr>
          <a:xfrm>
            <a:off x="4876560" y="2447640"/>
            <a:ext cx="2762640" cy="381600"/>
          </a:xfrm>
          <a:custGeom>
            <a:avLst/>
            <a:gdLst/>
            <a:ahLst/>
            <a:cxnLst/>
            <a:rect l="0" t="0" r="r" b="b"/>
            <a:pathLst>
              <a:path w="7674" h="1060">
                <a:moveTo>
                  <a:pt x="0" y="0"/>
                </a:moveTo>
                <a:lnTo>
                  <a:pt x="7674" y="0"/>
                </a:lnTo>
                <a:lnTo>
                  <a:pt x="7674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8" name="Freeform 387"/>
          <p:cNvSpPr/>
          <p:nvPr/>
        </p:nvSpPr>
        <p:spPr>
          <a:xfrm>
            <a:off x="771480" y="2828880"/>
            <a:ext cx="1200240" cy="381240"/>
          </a:xfrm>
          <a:custGeom>
            <a:avLst/>
            <a:gdLst/>
            <a:ahLst/>
            <a:cxnLst/>
            <a:rect l="0" t="0" r="r" b="b"/>
            <a:pathLst>
              <a:path w="3334" h="1059">
                <a:moveTo>
                  <a:pt x="0" y="0"/>
                </a:moveTo>
                <a:lnTo>
                  <a:pt x="3334" y="0"/>
                </a:lnTo>
                <a:lnTo>
                  <a:pt x="3334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9" name="Freeform 388"/>
          <p:cNvSpPr/>
          <p:nvPr/>
        </p:nvSpPr>
        <p:spPr>
          <a:xfrm>
            <a:off x="1971360" y="2828880"/>
            <a:ext cx="2905560" cy="381240"/>
          </a:xfrm>
          <a:custGeom>
            <a:avLst/>
            <a:gdLst/>
            <a:ahLst/>
            <a:cxnLst/>
            <a:rect l="0" t="0" r="r" b="b"/>
            <a:pathLst>
              <a:path w="8071" h="1059">
                <a:moveTo>
                  <a:pt x="0" y="0"/>
                </a:moveTo>
                <a:lnTo>
                  <a:pt x="8071" y="0"/>
                </a:lnTo>
                <a:lnTo>
                  <a:pt x="8071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0" name="Freeform 389"/>
          <p:cNvSpPr/>
          <p:nvPr/>
        </p:nvSpPr>
        <p:spPr>
          <a:xfrm>
            <a:off x="4876560" y="2828880"/>
            <a:ext cx="2762640" cy="381240"/>
          </a:xfrm>
          <a:custGeom>
            <a:avLst/>
            <a:gdLst/>
            <a:ahLst/>
            <a:cxnLst/>
            <a:rect l="0" t="0" r="r" b="b"/>
            <a:pathLst>
              <a:path w="7674" h="1059">
                <a:moveTo>
                  <a:pt x="0" y="0"/>
                </a:moveTo>
                <a:lnTo>
                  <a:pt x="7674" y="0"/>
                </a:lnTo>
                <a:lnTo>
                  <a:pt x="7674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1" name="Freeform 390"/>
          <p:cNvSpPr/>
          <p:nvPr/>
        </p:nvSpPr>
        <p:spPr>
          <a:xfrm>
            <a:off x="771480" y="3209760"/>
            <a:ext cx="1200240" cy="381240"/>
          </a:xfrm>
          <a:custGeom>
            <a:avLst/>
            <a:gdLst/>
            <a:ahLst/>
            <a:cxnLst/>
            <a:rect l="0" t="0" r="r" b="b"/>
            <a:pathLst>
              <a:path w="3334" h="1059">
                <a:moveTo>
                  <a:pt x="0" y="0"/>
                </a:moveTo>
                <a:lnTo>
                  <a:pt x="3334" y="0"/>
                </a:lnTo>
                <a:lnTo>
                  <a:pt x="3334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F6F8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2" name="Freeform 391"/>
          <p:cNvSpPr/>
          <p:nvPr/>
        </p:nvSpPr>
        <p:spPr>
          <a:xfrm>
            <a:off x="1971360" y="3209760"/>
            <a:ext cx="2905560" cy="381240"/>
          </a:xfrm>
          <a:custGeom>
            <a:avLst/>
            <a:gdLst/>
            <a:ahLst/>
            <a:cxnLst/>
            <a:rect l="0" t="0" r="r" b="b"/>
            <a:pathLst>
              <a:path w="8071" h="1059">
                <a:moveTo>
                  <a:pt x="0" y="0"/>
                </a:moveTo>
                <a:lnTo>
                  <a:pt x="8071" y="0"/>
                </a:lnTo>
                <a:lnTo>
                  <a:pt x="8071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F6F8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3" name="Freeform 392"/>
          <p:cNvSpPr/>
          <p:nvPr/>
        </p:nvSpPr>
        <p:spPr>
          <a:xfrm>
            <a:off x="4876560" y="3209760"/>
            <a:ext cx="2762640" cy="381240"/>
          </a:xfrm>
          <a:custGeom>
            <a:avLst/>
            <a:gdLst/>
            <a:ahLst/>
            <a:cxnLst/>
            <a:rect l="0" t="0" r="r" b="b"/>
            <a:pathLst>
              <a:path w="7674" h="1059">
                <a:moveTo>
                  <a:pt x="0" y="0"/>
                </a:moveTo>
                <a:lnTo>
                  <a:pt x="7674" y="0"/>
                </a:lnTo>
                <a:lnTo>
                  <a:pt x="7674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F6F8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Freeform 393"/>
          <p:cNvSpPr/>
          <p:nvPr/>
        </p:nvSpPr>
        <p:spPr>
          <a:xfrm>
            <a:off x="771480" y="3590640"/>
            <a:ext cx="1200240" cy="381600"/>
          </a:xfrm>
          <a:custGeom>
            <a:avLst/>
            <a:gdLst/>
            <a:ahLst/>
            <a:cxnLst/>
            <a:rect l="0" t="0" r="r" b="b"/>
            <a:pathLst>
              <a:path w="3334" h="1060">
                <a:moveTo>
                  <a:pt x="0" y="0"/>
                </a:moveTo>
                <a:lnTo>
                  <a:pt x="3334" y="0"/>
                </a:lnTo>
                <a:lnTo>
                  <a:pt x="3334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Freeform 394"/>
          <p:cNvSpPr/>
          <p:nvPr/>
        </p:nvSpPr>
        <p:spPr>
          <a:xfrm>
            <a:off x="1971360" y="3590640"/>
            <a:ext cx="2905560" cy="381600"/>
          </a:xfrm>
          <a:custGeom>
            <a:avLst/>
            <a:gdLst/>
            <a:ahLst/>
            <a:cxnLst/>
            <a:rect l="0" t="0" r="r" b="b"/>
            <a:pathLst>
              <a:path w="8071" h="1060">
                <a:moveTo>
                  <a:pt x="0" y="0"/>
                </a:moveTo>
                <a:lnTo>
                  <a:pt x="8071" y="0"/>
                </a:lnTo>
                <a:lnTo>
                  <a:pt x="8071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6" name="Freeform 395"/>
          <p:cNvSpPr/>
          <p:nvPr/>
        </p:nvSpPr>
        <p:spPr>
          <a:xfrm>
            <a:off x="4876560" y="3590640"/>
            <a:ext cx="2762640" cy="381600"/>
          </a:xfrm>
          <a:custGeom>
            <a:avLst/>
            <a:gdLst/>
            <a:ahLst/>
            <a:cxnLst/>
            <a:rect l="0" t="0" r="r" b="b"/>
            <a:pathLst>
              <a:path w="7674" h="1060">
                <a:moveTo>
                  <a:pt x="0" y="0"/>
                </a:moveTo>
                <a:lnTo>
                  <a:pt x="7674" y="0"/>
                </a:lnTo>
                <a:lnTo>
                  <a:pt x="7674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7" name="Freeform 396"/>
          <p:cNvSpPr/>
          <p:nvPr/>
        </p:nvSpPr>
        <p:spPr>
          <a:xfrm>
            <a:off x="771480" y="3971880"/>
            <a:ext cx="1200240" cy="381240"/>
          </a:xfrm>
          <a:custGeom>
            <a:avLst/>
            <a:gdLst/>
            <a:ahLst/>
            <a:cxnLst/>
            <a:rect l="0" t="0" r="r" b="b"/>
            <a:pathLst>
              <a:path w="3334" h="1059">
                <a:moveTo>
                  <a:pt x="0" y="0"/>
                </a:moveTo>
                <a:lnTo>
                  <a:pt x="3334" y="0"/>
                </a:lnTo>
                <a:lnTo>
                  <a:pt x="3334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F6F8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8" name="Freeform 397"/>
          <p:cNvSpPr/>
          <p:nvPr/>
        </p:nvSpPr>
        <p:spPr>
          <a:xfrm>
            <a:off x="1971360" y="3971880"/>
            <a:ext cx="2905560" cy="381240"/>
          </a:xfrm>
          <a:custGeom>
            <a:avLst/>
            <a:gdLst/>
            <a:ahLst/>
            <a:cxnLst/>
            <a:rect l="0" t="0" r="r" b="b"/>
            <a:pathLst>
              <a:path w="8071" h="1059">
                <a:moveTo>
                  <a:pt x="0" y="0"/>
                </a:moveTo>
                <a:lnTo>
                  <a:pt x="8071" y="0"/>
                </a:lnTo>
                <a:lnTo>
                  <a:pt x="8071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F6F8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9" name="Freeform 398"/>
          <p:cNvSpPr/>
          <p:nvPr/>
        </p:nvSpPr>
        <p:spPr>
          <a:xfrm>
            <a:off x="4876560" y="3971880"/>
            <a:ext cx="2762640" cy="381240"/>
          </a:xfrm>
          <a:custGeom>
            <a:avLst/>
            <a:gdLst/>
            <a:ahLst/>
            <a:cxnLst/>
            <a:rect l="0" t="0" r="r" b="b"/>
            <a:pathLst>
              <a:path w="7674" h="1059">
                <a:moveTo>
                  <a:pt x="0" y="0"/>
                </a:moveTo>
                <a:lnTo>
                  <a:pt x="7674" y="0"/>
                </a:lnTo>
                <a:lnTo>
                  <a:pt x="7674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F6F8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0" name="Freeform 399"/>
          <p:cNvSpPr/>
          <p:nvPr/>
        </p:nvSpPr>
        <p:spPr>
          <a:xfrm>
            <a:off x="771480" y="4352760"/>
            <a:ext cx="1200240" cy="381240"/>
          </a:xfrm>
          <a:custGeom>
            <a:avLst/>
            <a:gdLst/>
            <a:ahLst/>
            <a:cxnLst/>
            <a:rect l="0" t="0" r="r" b="b"/>
            <a:pathLst>
              <a:path w="3334" h="1059">
                <a:moveTo>
                  <a:pt x="0" y="0"/>
                </a:moveTo>
                <a:lnTo>
                  <a:pt x="3334" y="0"/>
                </a:lnTo>
                <a:lnTo>
                  <a:pt x="3334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1" name="Freeform 400"/>
          <p:cNvSpPr/>
          <p:nvPr/>
        </p:nvSpPr>
        <p:spPr>
          <a:xfrm>
            <a:off x="1971360" y="4352760"/>
            <a:ext cx="2905560" cy="381240"/>
          </a:xfrm>
          <a:custGeom>
            <a:avLst/>
            <a:gdLst/>
            <a:ahLst/>
            <a:cxnLst/>
            <a:rect l="0" t="0" r="r" b="b"/>
            <a:pathLst>
              <a:path w="8071" h="1059">
                <a:moveTo>
                  <a:pt x="0" y="0"/>
                </a:moveTo>
                <a:lnTo>
                  <a:pt x="8071" y="0"/>
                </a:lnTo>
                <a:lnTo>
                  <a:pt x="8071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2" name="Freeform 401"/>
          <p:cNvSpPr/>
          <p:nvPr/>
        </p:nvSpPr>
        <p:spPr>
          <a:xfrm>
            <a:off x="4876560" y="4352760"/>
            <a:ext cx="2762640" cy="381240"/>
          </a:xfrm>
          <a:custGeom>
            <a:avLst/>
            <a:gdLst/>
            <a:ahLst/>
            <a:cxnLst/>
            <a:rect l="0" t="0" r="r" b="b"/>
            <a:pathLst>
              <a:path w="7674" h="1059">
                <a:moveTo>
                  <a:pt x="0" y="0"/>
                </a:moveTo>
                <a:lnTo>
                  <a:pt x="7674" y="0"/>
                </a:lnTo>
                <a:lnTo>
                  <a:pt x="7674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3" name="Freeform 402"/>
          <p:cNvSpPr/>
          <p:nvPr/>
        </p:nvSpPr>
        <p:spPr>
          <a:xfrm>
            <a:off x="761760" y="2447640"/>
            <a:ext cx="10080" cy="390960"/>
          </a:xfrm>
          <a:custGeom>
            <a:avLst/>
            <a:gdLst/>
            <a:ahLst/>
            <a:cxnLst/>
            <a:rect l="0" t="0" r="r" b="b"/>
            <a:pathLst>
              <a:path w="28" h="1086">
                <a:moveTo>
                  <a:pt x="0" y="0"/>
                </a:moveTo>
                <a:lnTo>
                  <a:pt x="28" y="0"/>
                </a:lnTo>
                <a:lnTo>
                  <a:pt x="28" y="1086"/>
                </a:lnTo>
                <a:lnTo>
                  <a:pt x="0" y="1086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4" name="Freeform 403"/>
          <p:cNvSpPr/>
          <p:nvPr/>
        </p:nvSpPr>
        <p:spPr>
          <a:xfrm>
            <a:off x="761760" y="2447640"/>
            <a:ext cx="1219680" cy="10080"/>
          </a:xfrm>
          <a:custGeom>
            <a:avLst/>
            <a:gdLst/>
            <a:ahLst/>
            <a:cxnLst/>
            <a:rect l="0" t="0" r="r" b="b"/>
            <a:pathLst>
              <a:path w="3388" h="28">
                <a:moveTo>
                  <a:pt x="0" y="0"/>
                </a:moveTo>
                <a:lnTo>
                  <a:pt x="3388" y="0"/>
                </a:lnTo>
                <a:lnTo>
                  <a:pt x="338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5" name="Freeform 404"/>
          <p:cNvSpPr/>
          <p:nvPr/>
        </p:nvSpPr>
        <p:spPr>
          <a:xfrm>
            <a:off x="1971360" y="2447640"/>
            <a:ext cx="10080" cy="390960"/>
          </a:xfrm>
          <a:custGeom>
            <a:avLst/>
            <a:gdLst/>
            <a:ahLst/>
            <a:cxnLst/>
            <a:rect l="0" t="0" r="r" b="b"/>
            <a:pathLst>
              <a:path w="28" h="1086">
                <a:moveTo>
                  <a:pt x="0" y="0"/>
                </a:moveTo>
                <a:lnTo>
                  <a:pt x="28" y="0"/>
                </a:lnTo>
                <a:lnTo>
                  <a:pt x="28" y="1086"/>
                </a:lnTo>
                <a:lnTo>
                  <a:pt x="0" y="1086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Freeform 405"/>
          <p:cNvSpPr/>
          <p:nvPr/>
        </p:nvSpPr>
        <p:spPr>
          <a:xfrm>
            <a:off x="1981080" y="2447640"/>
            <a:ext cx="2905560" cy="10080"/>
          </a:xfrm>
          <a:custGeom>
            <a:avLst/>
            <a:gdLst/>
            <a:ahLst/>
            <a:cxnLst/>
            <a:rect l="0" t="0" r="r" b="b"/>
            <a:pathLst>
              <a:path w="8071" h="28">
                <a:moveTo>
                  <a:pt x="0" y="0"/>
                </a:moveTo>
                <a:lnTo>
                  <a:pt x="8071" y="0"/>
                </a:lnTo>
                <a:lnTo>
                  <a:pt x="8071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7" name="Freeform 406"/>
          <p:cNvSpPr/>
          <p:nvPr/>
        </p:nvSpPr>
        <p:spPr>
          <a:xfrm>
            <a:off x="4876560" y="2447640"/>
            <a:ext cx="10080" cy="390960"/>
          </a:xfrm>
          <a:custGeom>
            <a:avLst/>
            <a:gdLst/>
            <a:ahLst/>
            <a:cxnLst/>
            <a:rect l="0" t="0" r="r" b="b"/>
            <a:pathLst>
              <a:path w="28" h="1086">
                <a:moveTo>
                  <a:pt x="0" y="0"/>
                </a:moveTo>
                <a:lnTo>
                  <a:pt x="28" y="0"/>
                </a:lnTo>
                <a:lnTo>
                  <a:pt x="28" y="1086"/>
                </a:lnTo>
                <a:lnTo>
                  <a:pt x="0" y="1086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8" name="Freeform 407"/>
          <p:cNvSpPr/>
          <p:nvPr/>
        </p:nvSpPr>
        <p:spPr>
          <a:xfrm>
            <a:off x="4886280" y="2447640"/>
            <a:ext cx="2762640" cy="10080"/>
          </a:xfrm>
          <a:custGeom>
            <a:avLst/>
            <a:gdLst/>
            <a:ahLst/>
            <a:cxnLst/>
            <a:rect l="0" t="0" r="r" b="b"/>
            <a:pathLst>
              <a:path w="7674" h="28">
                <a:moveTo>
                  <a:pt x="0" y="0"/>
                </a:moveTo>
                <a:lnTo>
                  <a:pt x="7674" y="0"/>
                </a:lnTo>
                <a:lnTo>
                  <a:pt x="7674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9" name="Freeform 408"/>
          <p:cNvSpPr/>
          <p:nvPr/>
        </p:nvSpPr>
        <p:spPr>
          <a:xfrm>
            <a:off x="7638840" y="2447640"/>
            <a:ext cx="10080" cy="390960"/>
          </a:xfrm>
          <a:custGeom>
            <a:avLst/>
            <a:gdLst/>
            <a:ahLst/>
            <a:cxnLst/>
            <a:rect l="0" t="0" r="r" b="b"/>
            <a:pathLst>
              <a:path w="28" h="1086">
                <a:moveTo>
                  <a:pt x="0" y="0"/>
                </a:moveTo>
                <a:lnTo>
                  <a:pt x="28" y="0"/>
                </a:lnTo>
                <a:lnTo>
                  <a:pt x="28" y="1086"/>
                </a:lnTo>
                <a:lnTo>
                  <a:pt x="0" y="1086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0" name="Freeform 409"/>
          <p:cNvSpPr/>
          <p:nvPr/>
        </p:nvSpPr>
        <p:spPr>
          <a:xfrm>
            <a:off x="761760" y="2828880"/>
            <a:ext cx="1219680" cy="9720"/>
          </a:xfrm>
          <a:custGeom>
            <a:avLst/>
            <a:gdLst/>
            <a:ahLst/>
            <a:cxnLst/>
            <a:rect l="0" t="0" r="r" b="b"/>
            <a:pathLst>
              <a:path w="3388" h="27">
                <a:moveTo>
                  <a:pt x="0" y="0"/>
                </a:moveTo>
                <a:lnTo>
                  <a:pt x="3388" y="0"/>
                </a:lnTo>
                <a:lnTo>
                  <a:pt x="3388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1" name="Freeform 410"/>
          <p:cNvSpPr/>
          <p:nvPr/>
        </p:nvSpPr>
        <p:spPr>
          <a:xfrm>
            <a:off x="1981080" y="2828880"/>
            <a:ext cx="2905560" cy="9720"/>
          </a:xfrm>
          <a:custGeom>
            <a:avLst/>
            <a:gdLst/>
            <a:ahLst/>
            <a:cxnLst/>
            <a:rect l="0" t="0" r="r" b="b"/>
            <a:pathLst>
              <a:path w="8071" h="27">
                <a:moveTo>
                  <a:pt x="0" y="0"/>
                </a:moveTo>
                <a:lnTo>
                  <a:pt x="8071" y="0"/>
                </a:lnTo>
                <a:lnTo>
                  <a:pt x="8071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2" name="Freeform 411"/>
          <p:cNvSpPr/>
          <p:nvPr/>
        </p:nvSpPr>
        <p:spPr>
          <a:xfrm>
            <a:off x="4886280" y="2828880"/>
            <a:ext cx="2762640" cy="9720"/>
          </a:xfrm>
          <a:custGeom>
            <a:avLst/>
            <a:gdLst/>
            <a:ahLst/>
            <a:cxnLst/>
            <a:rect l="0" t="0" r="r" b="b"/>
            <a:pathLst>
              <a:path w="7674" h="27">
                <a:moveTo>
                  <a:pt x="0" y="0"/>
                </a:moveTo>
                <a:lnTo>
                  <a:pt x="7674" y="0"/>
                </a:lnTo>
                <a:lnTo>
                  <a:pt x="7674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3" name="Freeform 412"/>
          <p:cNvSpPr/>
          <p:nvPr/>
        </p:nvSpPr>
        <p:spPr>
          <a:xfrm>
            <a:off x="761760" y="2838240"/>
            <a:ext cx="10080" cy="381240"/>
          </a:xfrm>
          <a:custGeom>
            <a:avLst/>
            <a:gdLst/>
            <a:ahLst/>
            <a:cxnLst/>
            <a:rect l="0" t="0" r="r" b="b"/>
            <a:pathLst>
              <a:path w="28" h="1059">
                <a:moveTo>
                  <a:pt x="0" y="0"/>
                </a:moveTo>
                <a:lnTo>
                  <a:pt x="28" y="0"/>
                </a:lnTo>
                <a:lnTo>
                  <a:pt x="28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4" name="Freeform 413"/>
          <p:cNvSpPr/>
          <p:nvPr/>
        </p:nvSpPr>
        <p:spPr>
          <a:xfrm>
            <a:off x="1971360" y="2838240"/>
            <a:ext cx="10080" cy="381240"/>
          </a:xfrm>
          <a:custGeom>
            <a:avLst/>
            <a:gdLst/>
            <a:ahLst/>
            <a:cxnLst/>
            <a:rect l="0" t="0" r="r" b="b"/>
            <a:pathLst>
              <a:path w="28" h="1059">
                <a:moveTo>
                  <a:pt x="0" y="0"/>
                </a:moveTo>
                <a:lnTo>
                  <a:pt x="28" y="0"/>
                </a:lnTo>
                <a:lnTo>
                  <a:pt x="28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5" name="Freeform 414"/>
          <p:cNvSpPr/>
          <p:nvPr/>
        </p:nvSpPr>
        <p:spPr>
          <a:xfrm>
            <a:off x="4876560" y="2838240"/>
            <a:ext cx="10080" cy="381240"/>
          </a:xfrm>
          <a:custGeom>
            <a:avLst/>
            <a:gdLst/>
            <a:ahLst/>
            <a:cxnLst/>
            <a:rect l="0" t="0" r="r" b="b"/>
            <a:pathLst>
              <a:path w="28" h="1059">
                <a:moveTo>
                  <a:pt x="0" y="0"/>
                </a:moveTo>
                <a:lnTo>
                  <a:pt x="28" y="0"/>
                </a:lnTo>
                <a:lnTo>
                  <a:pt x="28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6" name="Freeform 415"/>
          <p:cNvSpPr/>
          <p:nvPr/>
        </p:nvSpPr>
        <p:spPr>
          <a:xfrm>
            <a:off x="7638840" y="2838240"/>
            <a:ext cx="10080" cy="381240"/>
          </a:xfrm>
          <a:custGeom>
            <a:avLst/>
            <a:gdLst/>
            <a:ahLst/>
            <a:cxnLst/>
            <a:rect l="0" t="0" r="r" b="b"/>
            <a:pathLst>
              <a:path w="28" h="1059">
                <a:moveTo>
                  <a:pt x="0" y="0"/>
                </a:moveTo>
                <a:lnTo>
                  <a:pt x="28" y="0"/>
                </a:lnTo>
                <a:lnTo>
                  <a:pt x="28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Freeform 416"/>
          <p:cNvSpPr/>
          <p:nvPr/>
        </p:nvSpPr>
        <p:spPr>
          <a:xfrm>
            <a:off x="761760" y="3219120"/>
            <a:ext cx="10080" cy="381600"/>
          </a:xfrm>
          <a:custGeom>
            <a:avLst/>
            <a:gdLst/>
            <a:ahLst/>
            <a:cxnLst/>
            <a:rect l="0" t="0" r="r" b="b"/>
            <a:pathLst>
              <a:path w="28" h="1060">
                <a:moveTo>
                  <a:pt x="0" y="0"/>
                </a:moveTo>
                <a:lnTo>
                  <a:pt x="28" y="0"/>
                </a:lnTo>
                <a:lnTo>
                  <a:pt x="28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Freeform 417"/>
          <p:cNvSpPr/>
          <p:nvPr/>
        </p:nvSpPr>
        <p:spPr>
          <a:xfrm>
            <a:off x="761760" y="3209760"/>
            <a:ext cx="1219680" cy="9720"/>
          </a:xfrm>
          <a:custGeom>
            <a:avLst/>
            <a:gdLst/>
            <a:ahLst/>
            <a:cxnLst/>
            <a:rect l="0" t="0" r="r" b="b"/>
            <a:pathLst>
              <a:path w="3388" h="27">
                <a:moveTo>
                  <a:pt x="0" y="0"/>
                </a:moveTo>
                <a:lnTo>
                  <a:pt x="3388" y="0"/>
                </a:lnTo>
                <a:lnTo>
                  <a:pt x="3388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9" name="Freeform 418"/>
          <p:cNvSpPr/>
          <p:nvPr/>
        </p:nvSpPr>
        <p:spPr>
          <a:xfrm>
            <a:off x="1971360" y="3219120"/>
            <a:ext cx="10080" cy="381600"/>
          </a:xfrm>
          <a:custGeom>
            <a:avLst/>
            <a:gdLst/>
            <a:ahLst/>
            <a:cxnLst/>
            <a:rect l="0" t="0" r="r" b="b"/>
            <a:pathLst>
              <a:path w="28" h="1060">
                <a:moveTo>
                  <a:pt x="0" y="0"/>
                </a:moveTo>
                <a:lnTo>
                  <a:pt x="28" y="0"/>
                </a:lnTo>
                <a:lnTo>
                  <a:pt x="28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0" name="Freeform 419"/>
          <p:cNvSpPr/>
          <p:nvPr/>
        </p:nvSpPr>
        <p:spPr>
          <a:xfrm>
            <a:off x="1981080" y="3209760"/>
            <a:ext cx="2905560" cy="9720"/>
          </a:xfrm>
          <a:custGeom>
            <a:avLst/>
            <a:gdLst/>
            <a:ahLst/>
            <a:cxnLst/>
            <a:rect l="0" t="0" r="r" b="b"/>
            <a:pathLst>
              <a:path w="8071" h="27">
                <a:moveTo>
                  <a:pt x="0" y="0"/>
                </a:moveTo>
                <a:lnTo>
                  <a:pt x="8071" y="0"/>
                </a:lnTo>
                <a:lnTo>
                  <a:pt x="8071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1" name="Freeform 420"/>
          <p:cNvSpPr/>
          <p:nvPr/>
        </p:nvSpPr>
        <p:spPr>
          <a:xfrm>
            <a:off x="4876560" y="3219120"/>
            <a:ext cx="10080" cy="381600"/>
          </a:xfrm>
          <a:custGeom>
            <a:avLst/>
            <a:gdLst/>
            <a:ahLst/>
            <a:cxnLst/>
            <a:rect l="0" t="0" r="r" b="b"/>
            <a:pathLst>
              <a:path w="28" h="1060">
                <a:moveTo>
                  <a:pt x="0" y="0"/>
                </a:moveTo>
                <a:lnTo>
                  <a:pt x="28" y="0"/>
                </a:lnTo>
                <a:lnTo>
                  <a:pt x="28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2" name="Freeform 421"/>
          <p:cNvSpPr/>
          <p:nvPr/>
        </p:nvSpPr>
        <p:spPr>
          <a:xfrm>
            <a:off x="4886280" y="3209760"/>
            <a:ext cx="2762640" cy="9720"/>
          </a:xfrm>
          <a:custGeom>
            <a:avLst/>
            <a:gdLst/>
            <a:ahLst/>
            <a:cxnLst/>
            <a:rect l="0" t="0" r="r" b="b"/>
            <a:pathLst>
              <a:path w="7674" h="27">
                <a:moveTo>
                  <a:pt x="0" y="0"/>
                </a:moveTo>
                <a:lnTo>
                  <a:pt x="7674" y="0"/>
                </a:lnTo>
                <a:lnTo>
                  <a:pt x="7674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3" name="Freeform 422"/>
          <p:cNvSpPr/>
          <p:nvPr/>
        </p:nvSpPr>
        <p:spPr>
          <a:xfrm>
            <a:off x="7638840" y="3219120"/>
            <a:ext cx="10080" cy="381600"/>
          </a:xfrm>
          <a:custGeom>
            <a:avLst/>
            <a:gdLst/>
            <a:ahLst/>
            <a:cxnLst/>
            <a:rect l="0" t="0" r="r" b="b"/>
            <a:pathLst>
              <a:path w="28" h="1060">
                <a:moveTo>
                  <a:pt x="0" y="0"/>
                </a:moveTo>
                <a:lnTo>
                  <a:pt x="28" y="0"/>
                </a:lnTo>
                <a:lnTo>
                  <a:pt x="28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4" name="Freeform 423"/>
          <p:cNvSpPr/>
          <p:nvPr/>
        </p:nvSpPr>
        <p:spPr>
          <a:xfrm>
            <a:off x="761760" y="3600360"/>
            <a:ext cx="10080" cy="381240"/>
          </a:xfrm>
          <a:custGeom>
            <a:avLst/>
            <a:gdLst/>
            <a:ahLst/>
            <a:cxnLst/>
            <a:rect l="0" t="0" r="r" b="b"/>
            <a:pathLst>
              <a:path w="28" h="1059">
                <a:moveTo>
                  <a:pt x="0" y="0"/>
                </a:moveTo>
                <a:lnTo>
                  <a:pt x="28" y="0"/>
                </a:lnTo>
                <a:lnTo>
                  <a:pt x="28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5" name="Freeform 424"/>
          <p:cNvSpPr/>
          <p:nvPr/>
        </p:nvSpPr>
        <p:spPr>
          <a:xfrm>
            <a:off x="761760" y="3590640"/>
            <a:ext cx="1219680" cy="10080"/>
          </a:xfrm>
          <a:custGeom>
            <a:avLst/>
            <a:gdLst/>
            <a:ahLst/>
            <a:cxnLst/>
            <a:rect l="0" t="0" r="r" b="b"/>
            <a:pathLst>
              <a:path w="3388" h="28">
                <a:moveTo>
                  <a:pt x="0" y="0"/>
                </a:moveTo>
                <a:lnTo>
                  <a:pt x="3388" y="0"/>
                </a:lnTo>
                <a:lnTo>
                  <a:pt x="338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6" name="Freeform 425"/>
          <p:cNvSpPr/>
          <p:nvPr/>
        </p:nvSpPr>
        <p:spPr>
          <a:xfrm>
            <a:off x="1971360" y="3600360"/>
            <a:ext cx="10080" cy="381240"/>
          </a:xfrm>
          <a:custGeom>
            <a:avLst/>
            <a:gdLst/>
            <a:ahLst/>
            <a:cxnLst/>
            <a:rect l="0" t="0" r="r" b="b"/>
            <a:pathLst>
              <a:path w="28" h="1059">
                <a:moveTo>
                  <a:pt x="0" y="0"/>
                </a:moveTo>
                <a:lnTo>
                  <a:pt x="28" y="0"/>
                </a:lnTo>
                <a:lnTo>
                  <a:pt x="28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7" name="Freeform 426"/>
          <p:cNvSpPr/>
          <p:nvPr/>
        </p:nvSpPr>
        <p:spPr>
          <a:xfrm>
            <a:off x="1981080" y="3590640"/>
            <a:ext cx="2905560" cy="10080"/>
          </a:xfrm>
          <a:custGeom>
            <a:avLst/>
            <a:gdLst/>
            <a:ahLst/>
            <a:cxnLst/>
            <a:rect l="0" t="0" r="r" b="b"/>
            <a:pathLst>
              <a:path w="8071" h="28">
                <a:moveTo>
                  <a:pt x="0" y="0"/>
                </a:moveTo>
                <a:lnTo>
                  <a:pt x="8071" y="0"/>
                </a:lnTo>
                <a:lnTo>
                  <a:pt x="8071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8" name="Freeform 427"/>
          <p:cNvSpPr/>
          <p:nvPr/>
        </p:nvSpPr>
        <p:spPr>
          <a:xfrm>
            <a:off x="4876560" y="3600360"/>
            <a:ext cx="10080" cy="381240"/>
          </a:xfrm>
          <a:custGeom>
            <a:avLst/>
            <a:gdLst/>
            <a:ahLst/>
            <a:cxnLst/>
            <a:rect l="0" t="0" r="r" b="b"/>
            <a:pathLst>
              <a:path w="28" h="1059">
                <a:moveTo>
                  <a:pt x="0" y="0"/>
                </a:moveTo>
                <a:lnTo>
                  <a:pt x="28" y="0"/>
                </a:lnTo>
                <a:lnTo>
                  <a:pt x="28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9" name="Freeform 428"/>
          <p:cNvSpPr/>
          <p:nvPr/>
        </p:nvSpPr>
        <p:spPr>
          <a:xfrm>
            <a:off x="4886280" y="3590640"/>
            <a:ext cx="2762640" cy="10080"/>
          </a:xfrm>
          <a:custGeom>
            <a:avLst/>
            <a:gdLst/>
            <a:ahLst/>
            <a:cxnLst/>
            <a:rect l="0" t="0" r="r" b="b"/>
            <a:pathLst>
              <a:path w="7674" h="28">
                <a:moveTo>
                  <a:pt x="0" y="0"/>
                </a:moveTo>
                <a:lnTo>
                  <a:pt x="7674" y="0"/>
                </a:lnTo>
                <a:lnTo>
                  <a:pt x="7674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Freeform 429"/>
          <p:cNvSpPr/>
          <p:nvPr/>
        </p:nvSpPr>
        <p:spPr>
          <a:xfrm>
            <a:off x="7638840" y="3600360"/>
            <a:ext cx="10080" cy="381240"/>
          </a:xfrm>
          <a:custGeom>
            <a:avLst/>
            <a:gdLst/>
            <a:ahLst/>
            <a:cxnLst/>
            <a:rect l="0" t="0" r="r" b="b"/>
            <a:pathLst>
              <a:path w="28" h="1059">
                <a:moveTo>
                  <a:pt x="0" y="0"/>
                </a:moveTo>
                <a:lnTo>
                  <a:pt x="28" y="0"/>
                </a:lnTo>
                <a:lnTo>
                  <a:pt x="28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1" name="Freeform 430"/>
          <p:cNvSpPr/>
          <p:nvPr/>
        </p:nvSpPr>
        <p:spPr>
          <a:xfrm>
            <a:off x="761760" y="3981240"/>
            <a:ext cx="10080" cy="381240"/>
          </a:xfrm>
          <a:custGeom>
            <a:avLst/>
            <a:gdLst/>
            <a:ahLst/>
            <a:cxnLst/>
            <a:rect l="0" t="0" r="r" b="b"/>
            <a:pathLst>
              <a:path w="28" h="1059">
                <a:moveTo>
                  <a:pt x="0" y="0"/>
                </a:moveTo>
                <a:lnTo>
                  <a:pt x="28" y="0"/>
                </a:lnTo>
                <a:lnTo>
                  <a:pt x="28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2" name="Freeform 431"/>
          <p:cNvSpPr/>
          <p:nvPr/>
        </p:nvSpPr>
        <p:spPr>
          <a:xfrm>
            <a:off x="761760" y="3971880"/>
            <a:ext cx="1219680" cy="9720"/>
          </a:xfrm>
          <a:custGeom>
            <a:avLst/>
            <a:gdLst/>
            <a:ahLst/>
            <a:cxnLst/>
            <a:rect l="0" t="0" r="r" b="b"/>
            <a:pathLst>
              <a:path w="3388" h="27">
                <a:moveTo>
                  <a:pt x="0" y="0"/>
                </a:moveTo>
                <a:lnTo>
                  <a:pt x="3388" y="0"/>
                </a:lnTo>
                <a:lnTo>
                  <a:pt x="3388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3" name="Freeform 432"/>
          <p:cNvSpPr/>
          <p:nvPr/>
        </p:nvSpPr>
        <p:spPr>
          <a:xfrm>
            <a:off x="1971360" y="3981240"/>
            <a:ext cx="10080" cy="381240"/>
          </a:xfrm>
          <a:custGeom>
            <a:avLst/>
            <a:gdLst/>
            <a:ahLst/>
            <a:cxnLst/>
            <a:rect l="0" t="0" r="r" b="b"/>
            <a:pathLst>
              <a:path w="28" h="1059">
                <a:moveTo>
                  <a:pt x="0" y="0"/>
                </a:moveTo>
                <a:lnTo>
                  <a:pt x="28" y="0"/>
                </a:lnTo>
                <a:lnTo>
                  <a:pt x="28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4" name="Freeform 433"/>
          <p:cNvSpPr/>
          <p:nvPr/>
        </p:nvSpPr>
        <p:spPr>
          <a:xfrm>
            <a:off x="1981080" y="3971880"/>
            <a:ext cx="2905560" cy="9720"/>
          </a:xfrm>
          <a:custGeom>
            <a:avLst/>
            <a:gdLst/>
            <a:ahLst/>
            <a:cxnLst/>
            <a:rect l="0" t="0" r="r" b="b"/>
            <a:pathLst>
              <a:path w="8071" h="27">
                <a:moveTo>
                  <a:pt x="0" y="0"/>
                </a:moveTo>
                <a:lnTo>
                  <a:pt x="8071" y="0"/>
                </a:lnTo>
                <a:lnTo>
                  <a:pt x="8071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5" name="Freeform 434"/>
          <p:cNvSpPr/>
          <p:nvPr/>
        </p:nvSpPr>
        <p:spPr>
          <a:xfrm>
            <a:off x="4876560" y="3981240"/>
            <a:ext cx="10080" cy="381240"/>
          </a:xfrm>
          <a:custGeom>
            <a:avLst/>
            <a:gdLst/>
            <a:ahLst/>
            <a:cxnLst/>
            <a:rect l="0" t="0" r="r" b="b"/>
            <a:pathLst>
              <a:path w="28" h="1059">
                <a:moveTo>
                  <a:pt x="0" y="0"/>
                </a:moveTo>
                <a:lnTo>
                  <a:pt x="28" y="0"/>
                </a:lnTo>
                <a:lnTo>
                  <a:pt x="28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6" name="Freeform 435"/>
          <p:cNvSpPr/>
          <p:nvPr/>
        </p:nvSpPr>
        <p:spPr>
          <a:xfrm>
            <a:off x="4886280" y="3971880"/>
            <a:ext cx="2762640" cy="9720"/>
          </a:xfrm>
          <a:custGeom>
            <a:avLst/>
            <a:gdLst/>
            <a:ahLst/>
            <a:cxnLst/>
            <a:rect l="0" t="0" r="r" b="b"/>
            <a:pathLst>
              <a:path w="7674" h="27">
                <a:moveTo>
                  <a:pt x="0" y="0"/>
                </a:moveTo>
                <a:lnTo>
                  <a:pt x="7674" y="0"/>
                </a:lnTo>
                <a:lnTo>
                  <a:pt x="7674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7" name="Freeform 436"/>
          <p:cNvSpPr/>
          <p:nvPr/>
        </p:nvSpPr>
        <p:spPr>
          <a:xfrm>
            <a:off x="7638840" y="3981240"/>
            <a:ext cx="10080" cy="381240"/>
          </a:xfrm>
          <a:custGeom>
            <a:avLst/>
            <a:gdLst/>
            <a:ahLst/>
            <a:cxnLst/>
            <a:rect l="0" t="0" r="r" b="b"/>
            <a:pathLst>
              <a:path w="28" h="1059">
                <a:moveTo>
                  <a:pt x="0" y="0"/>
                </a:moveTo>
                <a:lnTo>
                  <a:pt x="28" y="0"/>
                </a:lnTo>
                <a:lnTo>
                  <a:pt x="28" y="1059"/>
                </a:lnTo>
                <a:lnTo>
                  <a:pt x="0" y="1059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8" name="Freeform 437"/>
          <p:cNvSpPr/>
          <p:nvPr/>
        </p:nvSpPr>
        <p:spPr>
          <a:xfrm>
            <a:off x="761760" y="4362120"/>
            <a:ext cx="10080" cy="381600"/>
          </a:xfrm>
          <a:custGeom>
            <a:avLst/>
            <a:gdLst/>
            <a:ahLst/>
            <a:cxnLst/>
            <a:rect l="0" t="0" r="r" b="b"/>
            <a:pathLst>
              <a:path w="28" h="1060">
                <a:moveTo>
                  <a:pt x="0" y="0"/>
                </a:moveTo>
                <a:lnTo>
                  <a:pt x="28" y="0"/>
                </a:lnTo>
                <a:lnTo>
                  <a:pt x="28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Freeform 438"/>
          <p:cNvSpPr/>
          <p:nvPr/>
        </p:nvSpPr>
        <p:spPr>
          <a:xfrm>
            <a:off x="761760" y="4352760"/>
            <a:ext cx="1219680" cy="9720"/>
          </a:xfrm>
          <a:custGeom>
            <a:avLst/>
            <a:gdLst/>
            <a:ahLst/>
            <a:cxnLst/>
            <a:rect l="0" t="0" r="r" b="b"/>
            <a:pathLst>
              <a:path w="3388" h="27">
                <a:moveTo>
                  <a:pt x="0" y="0"/>
                </a:moveTo>
                <a:lnTo>
                  <a:pt x="3388" y="0"/>
                </a:lnTo>
                <a:lnTo>
                  <a:pt x="3388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0" name="Freeform 439"/>
          <p:cNvSpPr/>
          <p:nvPr/>
        </p:nvSpPr>
        <p:spPr>
          <a:xfrm>
            <a:off x="1971360" y="4362120"/>
            <a:ext cx="10080" cy="381600"/>
          </a:xfrm>
          <a:custGeom>
            <a:avLst/>
            <a:gdLst/>
            <a:ahLst/>
            <a:cxnLst/>
            <a:rect l="0" t="0" r="r" b="b"/>
            <a:pathLst>
              <a:path w="28" h="1060">
                <a:moveTo>
                  <a:pt x="0" y="0"/>
                </a:moveTo>
                <a:lnTo>
                  <a:pt x="28" y="0"/>
                </a:lnTo>
                <a:lnTo>
                  <a:pt x="28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1" name="Freeform 440"/>
          <p:cNvSpPr/>
          <p:nvPr/>
        </p:nvSpPr>
        <p:spPr>
          <a:xfrm>
            <a:off x="1981080" y="4352760"/>
            <a:ext cx="2905560" cy="9720"/>
          </a:xfrm>
          <a:custGeom>
            <a:avLst/>
            <a:gdLst/>
            <a:ahLst/>
            <a:cxnLst/>
            <a:rect l="0" t="0" r="r" b="b"/>
            <a:pathLst>
              <a:path w="8071" h="27">
                <a:moveTo>
                  <a:pt x="0" y="0"/>
                </a:moveTo>
                <a:lnTo>
                  <a:pt x="8071" y="0"/>
                </a:lnTo>
                <a:lnTo>
                  <a:pt x="8071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2" name="Freeform 441"/>
          <p:cNvSpPr/>
          <p:nvPr/>
        </p:nvSpPr>
        <p:spPr>
          <a:xfrm>
            <a:off x="4876560" y="4362120"/>
            <a:ext cx="10080" cy="381600"/>
          </a:xfrm>
          <a:custGeom>
            <a:avLst/>
            <a:gdLst/>
            <a:ahLst/>
            <a:cxnLst/>
            <a:rect l="0" t="0" r="r" b="b"/>
            <a:pathLst>
              <a:path w="28" h="1060">
                <a:moveTo>
                  <a:pt x="0" y="0"/>
                </a:moveTo>
                <a:lnTo>
                  <a:pt x="28" y="0"/>
                </a:lnTo>
                <a:lnTo>
                  <a:pt x="28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Freeform 442"/>
          <p:cNvSpPr/>
          <p:nvPr/>
        </p:nvSpPr>
        <p:spPr>
          <a:xfrm>
            <a:off x="4886280" y="4352760"/>
            <a:ext cx="2762640" cy="9720"/>
          </a:xfrm>
          <a:custGeom>
            <a:avLst/>
            <a:gdLst/>
            <a:ahLst/>
            <a:cxnLst/>
            <a:rect l="0" t="0" r="r" b="b"/>
            <a:pathLst>
              <a:path w="7674" h="27">
                <a:moveTo>
                  <a:pt x="0" y="0"/>
                </a:moveTo>
                <a:lnTo>
                  <a:pt x="7674" y="0"/>
                </a:lnTo>
                <a:lnTo>
                  <a:pt x="7674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4" name="Freeform 443"/>
          <p:cNvSpPr/>
          <p:nvPr/>
        </p:nvSpPr>
        <p:spPr>
          <a:xfrm>
            <a:off x="7638840" y="4362120"/>
            <a:ext cx="10080" cy="381600"/>
          </a:xfrm>
          <a:custGeom>
            <a:avLst/>
            <a:gdLst/>
            <a:ahLst/>
            <a:cxnLst/>
            <a:rect l="0" t="0" r="r" b="b"/>
            <a:pathLst>
              <a:path w="28" h="1060">
                <a:moveTo>
                  <a:pt x="0" y="0"/>
                </a:moveTo>
                <a:lnTo>
                  <a:pt x="28" y="0"/>
                </a:lnTo>
                <a:lnTo>
                  <a:pt x="28" y="1060"/>
                </a:lnTo>
                <a:lnTo>
                  <a:pt x="0" y="1060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5" name="Freeform 444"/>
          <p:cNvSpPr/>
          <p:nvPr/>
        </p:nvSpPr>
        <p:spPr>
          <a:xfrm>
            <a:off x="761760" y="4733640"/>
            <a:ext cx="1219680" cy="10080"/>
          </a:xfrm>
          <a:custGeom>
            <a:avLst/>
            <a:gdLst/>
            <a:ahLst/>
            <a:cxnLst/>
            <a:rect l="0" t="0" r="r" b="b"/>
            <a:pathLst>
              <a:path w="3388" h="28">
                <a:moveTo>
                  <a:pt x="0" y="0"/>
                </a:moveTo>
                <a:lnTo>
                  <a:pt x="3388" y="0"/>
                </a:lnTo>
                <a:lnTo>
                  <a:pt x="338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6" name="Freeform 445"/>
          <p:cNvSpPr/>
          <p:nvPr/>
        </p:nvSpPr>
        <p:spPr>
          <a:xfrm>
            <a:off x="1981080" y="4733640"/>
            <a:ext cx="2905560" cy="10080"/>
          </a:xfrm>
          <a:custGeom>
            <a:avLst/>
            <a:gdLst/>
            <a:ahLst/>
            <a:cxnLst/>
            <a:rect l="0" t="0" r="r" b="b"/>
            <a:pathLst>
              <a:path w="8071" h="28">
                <a:moveTo>
                  <a:pt x="0" y="0"/>
                </a:moveTo>
                <a:lnTo>
                  <a:pt x="8071" y="0"/>
                </a:lnTo>
                <a:lnTo>
                  <a:pt x="8071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7" name="Freeform 446"/>
          <p:cNvSpPr/>
          <p:nvPr/>
        </p:nvSpPr>
        <p:spPr>
          <a:xfrm>
            <a:off x="4886280" y="4733640"/>
            <a:ext cx="2762640" cy="10080"/>
          </a:xfrm>
          <a:custGeom>
            <a:avLst/>
            <a:gdLst/>
            <a:ahLst/>
            <a:cxnLst/>
            <a:rect l="0" t="0" r="r" b="b"/>
            <a:pathLst>
              <a:path w="7674" h="28">
                <a:moveTo>
                  <a:pt x="0" y="0"/>
                </a:moveTo>
                <a:lnTo>
                  <a:pt x="7674" y="0"/>
                </a:lnTo>
                <a:lnTo>
                  <a:pt x="7674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D1D9E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8" name="TextBox 447"/>
          <p:cNvSpPr txBox="1"/>
          <p:nvPr/>
        </p:nvSpPr>
        <p:spPr>
          <a:xfrm>
            <a:off x="762120" y="1655280"/>
            <a:ext cx="3513600" cy="42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3000" b="1" strike="noStrike" spc="-1">
                <a:solidFill>
                  <a:srgbClr val="1E1B4B"/>
                </a:solidFill>
                <a:latin typeface="Arial"/>
                <a:ea typeface="Arial"/>
              </a:rPr>
              <a:t>Engagement model</a:t>
            </a:r>
            <a:endParaRPr lang="en-US" sz="3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9" name="TextBox 448"/>
          <p:cNvSpPr txBox="1"/>
          <p:nvPr/>
        </p:nvSpPr>
        <p:spPr>
          <a:xfrm>
            <a:off x="2101680" y="2540520"/>
            <a:ext cx="7398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One-time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0" name="TextBox 449"/>
          <p:cNvSpPr txBox="1"/>
          <p:nvPr/>
        </p:nvSpPr>
        <p:spPr>
          <a:xfrm>
            <a:off x="5007600" y="2540520"/>
            <a:ext cx="183096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Quarterly subscription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TextBox 450"/>
          <p:cNvSpPr txBox="1"/>
          <p:nvPr/>
        </p:nvSpPr>
        <p:spPr>
          <a:xfrm>
            <a:off x="895320" y="2921400"/>
            <a:ext cx="91044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Deliverable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2" name="TextBox 451"/>
          <p:cNvSpPr txBox="1"/>
          <p:nvPr/>
        </p:nvSpPr>
        <p:spPr>
          <a:xfrm>
            <a:off x="2101680" y="2921400"/>
            <a:ext cx="264636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Full report (Word + HTML + JSON)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3" name="TextBox 452"/>
          <p:cNvSpPr txBox="1"/>
          <p:nvPr/>
        </p:nvSpPr>
        <p:spPr>
          <a:xfrm>
            <a:off x="5007600" y="2921400"/>
            <a:ext cx="17748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Full report each quarter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4" name="TextBox 453"/>
          <p:cNvSpPr txBox="1"/>
          <p:nvPr/>
        </p:nvSpPr>
        <p:spPr>
          <a:xfrm>
            <a:off x="895320" y="3302280"/>
            <a:ext cx="71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Cadence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5" name="TextBox 454"/>
          <p:cNvSpPr txBox="1"/>
          <p:nvPr/>
        </p:nvSpPr>
        <p:spPr>
          <a:xfrm>
            <a:off x="2101680" y="3302280"/>
            <a:ext cx="169848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Point-in-time snapshot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6" name="TextBox 455"/>
          <p:cNvSpPr txBox="1"/>
          <p:nvPr/>
        </p:nvSpPr>
        <p:spPr>
          <a:xfrm>
            <a:off x="5007600" y="3302280"/>
            <a:ext cx="108108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Every 90 days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7" name="TextBox 456"/>
          <p:cNvSpPr txBox="1"/>
          <p:nvPr/>
        </p:nvSpPr>
        <p:spPr>
          <a:xfrm>
            <a:off x="895320" y="3683520"/>
            <a:ext cx="89244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Trend view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8" name="TextBox 457"/>
          <p:cNvSpPr txBox="1"/>
          <p:nvPr/>
        </p:nvSpPr>
        <p:spPr>
          <a:xfrm>
            <a:off x="2101680" y="3683520"/>
            <a:ext cx="9486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Not included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TextBox 458"/>
          <p:cNvSpPr txBox="1"/>
          <p:nvPr/>
        </p:nvSpPr>
        <p:spPr>
          <a:xfrm>
            <a:off x="5007600" y="3683520"/>
            <a:ext cx="249552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Quarter-over-quarter comparison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0" name="TextBox 459"/>
          <p:cNvSpPr txBox="1"/>
          <p:nvPr/>
        </p:nvSpPr>
        <p:spPr>
          <a:xfrm>
            <a:off x="895320" y="4064400"/>
            <a:ext cx="41688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Price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1" name="TextBox 460"/>
          <p:cNvSpPr txBox="1"/>
          <p:nvPr/>
        </p:nvSpPr>
        <p:spPr>
          <a:xfrm>
            <a:off x="2101680" y="4064400"/>
            <a:ext cx="118656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Low five figures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2" name="TextBox 461"/>
          <p:cNvSpPr txBox="1"/>
          <p:nvPr/>
        </p:nvSpPr>
        <p:spPr>
          <a:xfrm>
            <a:off x="5007600" y="4064400"/>
            <a:ext cx="190728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Discounted quarterly rate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3" name="TextBox 462"/>
          <p:cNvSpPr txBox="1"/>
          <p:nvPr/>
        </p:nvSpPr>
        <p:spPr>
          <a:xfrm>
            <a:off x="895320" y="4445280"/>
            <a:ext cx="95796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1" strike="noStrike" spc="-1">
                <a:solidFill>
                  <a:srgbClr val="1E1B4B"/>
                </a:solidFill>
                <a:latin typeface="Arial"/>
                <a:ea typeface="Arial"/>
              </a:rPr>
              <a:t>Turnaround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4" name="TextBox 463"/>
          <p:cNvSpPr txBox="1"/>
          <p:nvPr/>
        </p:nvSpPr>
        <p:spPr>
          <a:xfrm>
            <a:off x="2101680" y="4445280"/>
            <a:ext cx="132804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Days, not months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5" name="TextBox 464"/>
          <p:cNvSpPr txBox="1"/>
          <p:nvPr/>
        </p:nvSpPr>
        <p:spPr>
          <a:xfrm>
            <a:off x="5007600" y="4445280"/>
            <a:ext cx="44568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350" b="0" strike="noStrike" spc="-1">
                <a:solidFill>
                  <a:srgbClr val="1F2937"/>
                </a:solidFill>
                <a:latin typeface="Arial"/>
                <a:ea typeface="Arial"/>
              </a:rPr>
              <a:t>Same</a:t>
            </a:r>
            <a:endParaRPr lang="en-US" sz="13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6" name="TextBox 465"/>
          <p:cNvSpPr txBox="1"/>
          <p:nvPr/>
        </p:nvSpPr>
        <p:spPr>
          <a:xfrm>
            <a:off x="762120" y="4936680"/>
            <a:ext cx="900288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Scope: Microsoft Entra tenant + Azure RBAC subscriptions in-scope for the engagement.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TextBox 466"/>
          <p:cNvSpPr txBox="1"/>
          <p:nvPr/>
        </p:nvSpPr>
        <p:spPr>
          <a:xfrm>
            <a:off x="11651760" y="6355800"/>
            <a:ext cx="2538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15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Freeform 46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9" name="Freeform 468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0" name="Freeform 469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3F4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1" name="TextBox 470"/>
          <p:cNvSpPr txBox="1"/>
          <p:nvPr/>
        </p:nvSpPr>
        <p:spPr>
          <a:xfrm>
            <a:off x="762120" y="1341000"/>
            <a:ext cx="2667600" cy="42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3000" b="1" strike="noStrike" spc="-1">
                <a:solidFill>
                  <a:srgbClr val="1E1B4B"/>
                </a:solidFill>
                <a:latin typeface="Arial"/>
                <a:ea typeface="Arial"/>
              </a:rPr>
              <a:t>Proposed pilot</a:t>
            </a:r>
            <a:endParaRPr lang="en-US" sz="3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2" name="TextBox 471"/>
          <p:cNvSpPr txBox="1"/>
          <p:nvPr/>
        </p:nvSpPr>
        <p:spPr>
          <a:xfrm>
            <a:off x="965160" y="2174400"/>
            <a:ext cx="101750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1. </a:t>
            </a:r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Scoping call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(30 min). Confirm in-scope tenant and subscription list. Identify the collection identity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3" name="TextBox 472"/>
          <p:cNvSpPr txBox="1"/>
          <p:nvPr/>
        </p:nvSpPr>
        <p:spPr>
          <a:xfrm>
            <a:off x="1219320" y="2517120"/>
            <a:ext cx="199548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owner on your side.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4" name="TextBox 473"/>
          <p:cNvSpPr txBox="1"/>
          <p:nvPr/>
        </p:nvSpPr>
        <p:spPr>
          <a:xfrm>
            <a:off x="965160" y="2917440"/>
            <a:ext cx="98060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2. </a:t>
            </a:r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Grant collection scopes.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Microsoft Graph read permissions for ROADtools; Azure Reader for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TextBox 474"/>
          <p:cNvSpPr txBox="1"/>
          <p:nvPr/>
        </p:nvSpPr>
        <p:spPr>
          <a:xfrm>
            <a:off x="1219320" y="3260160"/>
            <a:ext cx="884448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AzureHound. Your team runs the collection or we can run it under a temporary account.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6" name="TextBox 475"/>
          <p:cNvSpPr txBox="1"/>
          <p:nvPr/>
        </p:nvSpPr>
        <p:spPr>
          <a:xfrm>
            <a:off x="965160" y="3660120"/>
            <a:ext cx="93873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3. </a:t>
            </a:r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Analysis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(5 business days). We process the export, calibrate findings against your license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7" name="TextBox 476"/>
          <p:cNvSpPr txBox="1"/>
          <p:nvPr/>
        </p:nvSpPr>
        <p:spPr>
          <a:xfrm>
            <a:off x="1219320" y="4003200"/>
            <a:ext cx="40269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entitlements, produce all report formats.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8" name="TextBox 477"/>
          <p:cNvSpPr txBox="1"/>
          <p:nvPr/>
        </p:nvSpPr>
        <p:spPr>
          <a:xfrm>
            <a:off x="965160" y="4403160"/>
            <a:ext cx="96552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4. </a:t>
            </a:r>
            <a:r>
              <a:rPr lang="en-US" sz="1800" b="1" strike="noStrike" spc="-1">
                <a:solidFill>
                  <a:srgbClr val="1E1B4B"/>
                </a:solidFill>
                <a:latin typeface="Arial"/>
                <a:ea typeface="Arial"/>
              </a:rPr>
              <a:t>Readout</a:t>
            </a:r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 (60 min). Walk the report with your identity and detection teams. Q&amp;A. Remediation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9" name="Freeform 478"/>
          <p:cNvSpPr/>
          <p:nvPr/>
        </p:nvSpPr>
        <p:spPr>
          <a:xfrm>
            <a:off x="761760" y="5286240"/>
            <a:ext cx="3391200" cy="238320"/>
          </a:xfrm>
          <a:custGeom>
            <a:avLst/>
            <a:gdLst/>
            <a:ahLst/>
            <a:cxnLst/>
            <a:rect l="0" t="0" r="r" b="b"/>
            <a:pathLst>
              <a:path w="9420" h="662">
                <a:moveTo>
                  <a:pt x="0" y="332"/>
                </a:moveTo>
                <a:cubicBezTo>
                  <a:pt x="0" y="310"/>
                  <a:pt x="2" y="288"/>
                  <a:pt x="7" y="267"/>
                </a:cubicBezTo>
                <a:cubicBezTo>
                  <a:pt x="11" y="246"/>
                  <a:pt x="17" y="225"/>
                  <a:pt x="25" y="205"/>
                </a:cubicBezTo>
                <a:cubicBezTo>
                  <a:pt x="34" y="184"/>
                  <a:pt x="44" y="165"/>
                  <a:pt x="56" y="147"/>
                </a:cubicBezTo>
                <a:cubicBezTo>
                  <a:pt x="68" y="129"/>
                  <a:pt x="82" y="112"/>
                  <a:pt x="97" y="97"/>
                </a:cubicBezTo>
                <a:cubicBezTo>
                  <a:pt x="112" y="81"/>
                  <a:pt x="129" y="68"/>
                  <a:pt x="147" y="56"/>
                </a:cubicBezTo>
                <a:cubicBezTo>
                  <a:pt x="165" y="44"/>
                  <a:pt x="184" y="33"/>
                  <a:pt x="204" y="25"/>
                </a:cubicBezTo>
                <a:cubicBezTo>
                  <a:pt x="224" y="17"/>
                  <a:pt x="245" y="10"/>
                  <a:pt x="266" y="6"/>
                </a:cubicBezTo>
                <a:cubicBezTo>
                  <a:pt x="288" y="2"/>
                  <a:pt x="309" y="0"/>
                  <a:pt x="331" y="0"/>
                </a:cubicBezTo>
                <a:lnTo>
                  <a:pt x="9090" y="0"/>
                </a:lnTo>
                <a:cubicBezTo>
                  <a:pt x="9111" y="0"/>
                  <a:pt x="9133" y="2"/>
                  <a:pt x="9154" y="6"/>
                </a:cubicBezTo>
                <a:cubicBezTo>
                  <a:pt x="9175" y="10"/>
                  <a:pt x="9196" y="17"/>
                  <a:pt x="9216" y="25"/>
                </a:cubicBezTo>
                <a:cubicBezTo>
                  <a:pt x="9236" y="33"/>
                  <a:pt x="9255" y="44"/>
                  <a:pt x="9273" y="56"/>
                </a:cubicBezTo>
                <a:cubicBezTo>
                  <a:pt x="9291" y="68"/>
                  <a:pt x="9308" y="81"/>
                  <a:pt x="9323" y="97"/>
                </a:cubicBezTo>
                <a:cubicBezTo>
                  <a:pt x="9339" y="112"/>
                  <a:pt x="9353" y="129"/>
                  <a:pt x="9365" y="147"/>
                </a:cubicBezTo>
                <a:cubicBezTo>
                  <a:pt x="9377" y="165"/>
                  <a:pt x="9387" y="184"/>
                  <a:pt x="9395" y="205"/>
                </a:cubicBezTo>
                <a:cubicBezTo>
                  <a:pt x="9403" y="225"/>
                  <a:pt x="9410" y="246"/>
                  <a:pt x="9414" y="267"/>
                </a:cubicBezTo>
                <a:cubicBezTo>
                  <a:pt x="9418" y="288"/>
                  <a:pt x="9420" y="310"/>
                  <a:pt x="9420" y="332"/>
                </a:cubicBezTo>
                <a:cubicBezTo>
                  <a:pt x="9420" y="353"/>
                  <a:pt x="9418" y="375"/>
                  <a:pt x="9414" y="396"/>
                </a:cubicBezTo>
                <a:cubicBezTo>
                  <a:pt x="9410" y="417"/>
                  <a:pt x="9403" y="438"/>
                  <a:pt x="9395" y="458"/>
                </a:cubicBezTo>
                <a:cubicBezTo>
                  <a:pt x="9387" y="478"/>
                  <a:pt x="9377" y="497"/>
                  <a:pt x="9365" y="515"/>
                </a:cubicBezTo>
                <a:cubicBezTo>
                  <a:pt x="9353" y="533"/>
                  <a:pt x="9339" y="550"/>
                  <a:pt x="9323" y="565"/>
                </a:cubicBezTo>
                <a:cubicBezTo>
                  <a:pt x="9308" y="581"/>
                  <a:pt x="9291" y="595"/>
                  <a:pt x="9273" y="607"/>
                </a:cubicBezTo>
                <a:cubicBezTo>
                  <a:pt x="9255" y="619"/>
                  <a:pt x="9236" y="629"/>
                  <a:pt x="9216" y="637"/>
                </a:cubicBezTo>
                <a:cubicBezTo>
                  <a:pt x="9196" y="645"/>
                  <a:pt x="9175" y="652"/>
                  <a:pt x="9154" y="656"/>
                </a:cubicBezTo>
                <a:cubicBezTo>
                  <a:pt x="9133" y="660"/>
                  <a:pt x="9111" y="662"/>
                  <a:pt x="9090" y="662"/>
                </a:cubicBezTo>
                <a:lnTo>
                  <a:pt x="331" y="662"/>
                </a:lnTo>
                <a:cubicBezTo>
                  <a:pt x="309" y="662"/>
                  <a:pt x="288" y="660"/>
                  <a:pt x="266" y="656"/>
                </a:cubicBezTo>
                <a:cubicBezTo>
                  <a:pt x="245" y="652"/>
                  <a:pt x="224" y="645"/>
                  <a:pt x="204" y="637"/>
                </a:cubicBezTo>
                <a:cubicBezTo>
                  <a:pt x="184" y="629"/>
                  <a:pt x="165" y="619"/>
                  <a:pt x="147" y="607"/>
                </a:cubicBezTo>
                <a:cubicBezTo>
                  <a:pt x="129" y="595"/>
                  <a:pt x="112" y="581"/>
                  <a:pt x="97" y="565"/>
                </a:cubicBezTo>
                <a:cubicBezTo>
                  <a:pt x="82" y="550"/>
                  <a:pt x="68" y="533"/>
                  <a:pt x="56" y="515"/>
                </a:cubicBezTo>
                <a:cubicBezTo>
                  <a:pt x="44" y="497"/>
                  <a:pt x="34" y="478"/>
                  <a:pt x="25" y="458"/>
                </a:cubicBezTo>
                <a:cubicBezTo>
                  <a:pt x="17" y="438"/>
                  <a:pt x="11" y="417"/>
                  <a:pt x="7" y="396"/>
                </a:cubicBezTo>
                <a:cubicBezTo>
                  <a:pt x="2" y="375"/>
                  <a:pt x="0" y="353"/>
                  <a:pt x="0" y="332"/>
                </a:cubicBezTo>
                <a:close/>
              </a:path>
            </a:pathLst>
          </a:custGeom>
          <a:solidFill>
            <a:srgbClr val="DBE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0" name="TextBox 479"/>
          <p:cNvSpPr txBox="1"/>
          <p:nvPr/>
        </p:nvSpPr>
        <p:spPr>
          <a:xfrm>
            <a:off x="1219320" y="4746240"/>
            <a:ext cx="12960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1F2937"/>
                </a:solidFill>
                <a:latin typeface="Arial"/>
                <a:ea typeface="Arial"/>
              </a:rPr>
              <a:t>prioritization.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TextBox 480"/>
          <p:cNvSpPr txBox="1"/>
          <p:nvPr/>
        </p:nvSpPr>
        <p:spPr>
          <a:xfrm>
            <a:off x="857160" y="5327640"/>
            <a:ext cx="3178440" cy="148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050" b="1" strike="noStrike" spc="-1">
                <a:solidFill>
                  <a:srgbClr val="1E3A8A"/>
                </a:solidFill>
                <a:latin typeface="Arial"/>
                <a:ea typeface="Arial"/>
              </a:rPr>
              <a:t>First engagement to readout: ~2 weeks end-to-end</a:t>
            </a:r>
            <a:endParaRPr lang="en-US" sz="10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2" name="TextBox 481"/>
          <p:cNvSpPr txBox="1"/>
          <p:nvPr/>
        </p:nvSpPr>
        <p:spPr>
          <a:xfrm>
            <a:off x="11651760" y="6355800"/>
            <a:ext cx="2538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16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Freeform 482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4" name="Freeform 483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5" name="Freeform 484"/>
          <p:cNvSpPr/>
          <p:nvPr/>
        </p:nvSpPr>
        <p:spPr>
          <a:xfrm>
            <a:off x="0" y="0"/>
            <a:ext cx="149040" cy="149040"/>
          </a:xfrm>
          <a:custGeom>
            <a:avLst/>
            <a:gdLst/>
            <a:ahLst/>
            <a:cxnLst/>
            <a:rect l="0" t="0" r="r" b="b"/>
            <a:pathLst>
              <a:path w="414" h="414">
                <a:moveTo>
                  <a:pt x="0" y="0"/>
                </a:moveTo>
                <a:lnTo>
                  <a:pt x="0" y="414"/>
                </a:lnTo>
                <a:lnTo>
                  <a:pt x="414" y="0"/>
                </a:lnTo>
                <a:lnTo>
                  <a:pt x="0" y="0"/>
                </a:lnTo>
                <a:close/>
              </a:path>
            </a:pathLst>
          </a:custGeom>
          <a:solidFill>
            <a:srgbClr val="1E1B4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86" name="Freeform 485"/>
          <p:cNvSpPr/>
          <p:nvPr/>
        </p:nvSpPr>
        <p:spPr>
          <a:xfrm>
            <a:off x="0" y="0"/>
            <a:ext cx="297720" cy="297720"/>
          </a:xfrm>
          <a:custGeom>
            <a:avLst/>
            <a:gdLst/>
            <a:ahLst/>
            <a:cxnLst/>
            <a:rect l="0" t="0" r="r" b="b"/>
            <a:pathLst>
              <a:path w="827" h="827">
                <a:moveTo>
                  <a:pt x="413" y="0"/>
                </a:moveTo>
                <a:lnTo>
                  <a:pt x="0" y="413"/>
                </a:lnTo>
                <a:lnTo>
                  <a:pt x="0" y="827"/>
                </a:lnTo>
                <a:lnTo>
                  <a:pt x="827" y="0"/>
                </a:lnTo>
                <a:lnTo>
                  <a:pt x="413" y="0"/>
                </a:lnTo>
                <a:close/>
              </a:path>
            </a:pathLst>
          </a:custGeom>
          <a:solidFill>
            <a:srgbClr val="1E1B4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87" name="Freeform 486"/>
          <p:cNvSpPr/>
          <p:nvPr/>
        </p:nvSpPr>
        <p:spPr>
          <a:xfrm>
            <a:off x="0" y="0"/>
            <a:ext cx="446760" cy="446760"/>
          </a:xfrm>
          <a:custGeom>
            <a:avLst/>
            <a:gdLst/>
            <a:ahLst/>
            <a:cxnLst/>
            <a:rect l="0" t="0" r="r" b="b"/>
            <a:pathLst>
              <a:path w="1241" h="1241">
                <a:moveTo>
                  <a:pt x="827" y="0"/>
                </a:moveTo>
                <a:lnTo>
                  <a:pt x="0" y="827"/>
                </a:lnTo>
                <a:lnTo>
                  <a:pt x="0" y="1241"/>
                </a:lnTo>
                <a:lnTo>
                  <a:pt x="1241" y="0"/>
                </a:lnTo>
                <a:lnTo>
                  <a:pt x="827" y="0"/>
                </a:lnTo>
                <a:close/>
              </a:path>
            </a:pathLst>
          </a:custGeom>
          <a:solidFill>
            <a:srgbClr val="1F1C4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88" name="Freeform 487"/>
          <p:cNvSpPr/>
          <p:nvPr/>
        </p:nvSpPr>
        <p:spPr>
          <a:xfrm>
            <a:off x="0" y="0"/>
            <a:ext cx="595440" cy="595440"/>
          </a:xfrm>
          <a:custGeom>
            <a:avLst/>
            <a:gdLst/>
            <a:ahLst/>
            <a:cxnLst/>
            <a:rect l="0" t="0" r="r" b="b"/>
            <a:pathLst>
              <a:path w="1654" h="1654">
                <a:moveTo>
                  <a:pt x="1241" y="0"/>
                </a:moveTo>
                <a:lnTo>
                  <a:pt x="0" y="1241"/>
                </a:lnTo>
                <a:lnTo>
                  <a:pt x="0" y="1654"/>
                </a:lnTo>
                <a:lnTo>
                  <a:pt x="1654" y="0"/>
                </a:lnTo>
                <a:lnTo>
                  <a:pt x="1241" y="0"/>
                </a:lnTo>
                <a:close/>
              </a:path>
            </a:pathLst>
          </a:custGeom>
          <a:solidFill>
            <a:srgbClr val="1F1C4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89" name="Freeform 488"/>
          <p:cNvSpPr/>
          <p:nvPr/>
        </p:nvSpPr>
        <p:spPr>
          <a:xfrm>
            <a:off x="0" y="0"/>
            <a:ext cx="744480" cy="744480"/>
          </a:xfrm>
          <a:custGeom>
            <a:avLst/>
            <a:gdLst/>
            <a:ahLst/>
            <a:cxnLst/>
            <a:rect l="0" t="0" r="r" b="b"/>
            <a:pathLst>
              <a:path w="2068" h="2068">
                <a:moveTo>
                  <a:pt x="1654" y="0"/>
                </a:moveTo>
                <a:lnTo>
                  <a:pt x="0" y="1654"/>
                </a:lnTo>
                <a:lnTo>
                  <a:pt x="0" y="2068"/>
                </a:lnTo>
                <a:lnTo>
                  <a:pt x="2068" y="0"/>
                </a:lnTo>
                <a:lnTo>
                  <a:pt x="1654" y="0"/>
                </a:lnTo>
                <a:close/>
              </a:path>
            </a:pathLst>
          </a:custGeom>
          <a:solidFill>
            <a:srgbClr val="1F1C4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0" name="Freeform 489"/>
          <p:cNvSpPr/>
          <p:nvPr/>
        </p:nvSpPr>
        <p:spPr>
          <a:xfrm>
            <a:off x="0" y="0"/>
            <a:ext cx="893160" cy="893160"/>
          </a:xfrm>
          <a:custGeom>
            <a:avLst/>
            <a:gdLst/>
            <a:ahLst/>
            <a:cxnLst/>
            <a:rect l="0" t="0" r="r" b="b"/>
            <a:pathLst>
              <a:path w="2481" h="2481">
                <a:moveTo>
                  <a:pt x="2068" y="0"/>
                </a:moveTo>
                <a:lnTo>
                  <a:pt x="0" y="2068"/>
                </a:lnTo>
                <a:lnTo>
                  <a:pt x="0" y="2481"/>
                </a:lnTo>
                <a:lnTo>
                  <a:pt x="2481" y="0"/>
                </a:lnTo>
                <a:lnTo>
                  <a:pt x="2068" y="0"/>
                </a:lnTo>
                <a:close/>
              </a:path>
            </a:pathLst>
          </a:custGeom>
          <a:solidFill>
            <a:srgbClr val="1F1C4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1" name="Freeform 490"/>
          <p:cNvSpPr/>
          <p:nvPr/>
        </p:nvSpPr>
        <p:spPr>
          <a:xfrm>
            <a:off x="0" y="0"/>
            <a:ext cx="1041840" cy="1041840"/>
          </a:xfrm>
          <a:custGeom>
            <a:avLst/>
            <a:gdLst/>
            <a:ahLst/>
            <a:cxnLst/>
            <a:rect l="0" t="0" r="r" b="b"/>
            <a:pathLst>
              <a:path w="2894" h="2894">
                <a:moveTo>
                  <a:pt x="2481" y="0"/>
                </a:moveTo>
                <a:lnTo>
                  <a:pt x="0" y="2481"/>
                </a:lnTo>
                <a:lnTo>
                  <a:pt x="0" y="2894"/>
                </a:lnTo>
                <a:lnTo>
                  <a:pt x="2894" y="0"/>
                </a:lnTo>
                <a:lnTo>
                  <a:pt x="2481" y="0"/>
                </a:lnTo>
                <a:close/>
              </a:path>
            </a:pathLst>
          </a:custGeom>
          <a:solidFill>
            <a:srgbClr val="201D5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2" name="Freeform 491"/>
          <p:cNvSpPr/>
          <p:nvPr/>
        </p:nvSpPr>
        <p:spPr>
          <a:xfrm>
            <a:off x="0" y="0"/>
            <a:ext cx="1190880" cy="1190880"/>
          </a:xfrm>
          <a:custGeom>
            <a:avLst/>
            <a:gdLst/>
            <a:ahLst/>
            <a:cxnLst/>
            <a:rect l="0" t="0" r="r" b="b"/>
            <a:pathLst>
              <a:path w="3308" h="3308">
                <a:moveTo>
                  <a:pt x="2894" y="0"/>
                </a:moveTo>
                <a:lnTo>
                  <a:pt x="0" y="2894"/>
                </a:lnTo>
                <a:lnTo>
                  <a:pt x="0" y="3308"/>
                </a:lnTo>
                <a:lnTo>
                  <a:pt x="3308" y="0"/>
                </a:lnTo>
                <a:lnTo>
                  <a:pt x="2894" y="0"/>
                </a:lnTo>
                <a:close/>
              </a:path>
            </a:pathLst>
          </a:custGeom>
          <a:solidFill>
            <a:srgbClr val="201D5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3" name="Freeform 492"/>
          <p:cNvSpPr/>
          <p:nvPr/>
        </p:nvSpPr>
        <p:spPr>
          <a:xfrm>
            <a:off x="0" y="0"/>
            <a:ext cx="1339560" cy="1339560"/>
          </a:xfrm>
          <a:custGeom>
            <a:avLst/>
            <a:gdLst/>
            <a:ahLst/>
            <a:cxnLst/>
            <a:rect l="0" t="0" r="r" b="b"/>
            <a:pathLst>
              <a:path w="3721" h="3721">
                <a:moveTo>
                  <a:pt x="3308" y="0"/>
                </a:moveTo>
                <a:lnTo>
                  <a:pt x="0" y="3308"/>
                </a:lnTo>
                <a:lnTo>
                  <a:pt x="0" y="3721"/>
                </a:lnTo>
                <a:lnTo>
                  <a:pt x="3721" y="0"/>
                </a:lnTo>
                <a:lnTo>
                  <a:pt x="3308" y="0"/>
                </a:lnTo>
                <a:close/>
              </a:path>
            </a:pathLst>
          </a:custGeom>
          <a:solidFill>
            <a:srgbClr val="201D5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4" name="Freeform 493"/>
          <p:cNvSpPr/>
          <p:nvPr/>
        </p:nvSpPr>
        <p:spPr>
          <a:xfrm>
            <a:off x="0" y="0"/>
            <a:ext cx="1488600" cy="1488600"/>
          </a:xfrm>
          <a:custGeom>
            <a:avLst/>
            <a:gdLst/>
            <a:ahLst/>
            <a:cxnLst/>
            <a:rect l="0" t="0" r="r" b="b"/>
            <a:pathLst>
              <a:path w="4135" h="4135">
                <a:moveTo>
                  <a:pt x="3721" y="0"/>
                </a:moveTo>
                <a:lnTo>
                  <a:pt x="0" y="3721"/>
                </a:lnTo>
                <a:lnTo>
                  <a:pt x="0" y="4135"/>
                </a:lnTo>
                <a:lnTo>
                  <a:pt x="4135" y="0"/>
                </a:lnTo>
                <a:lnTo>
                  <a:pt x="3721" y="0"/>
                </a:lnTo>
                <a:close/>
              </a:path>
            </a:pathLst>
          </a:custGeom>
          <a:solidFill>
            <a:srgbClr val="201D5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5" name="Freeform 494"/>
          <p:cNvSpPr/>
          <p:nvPr/>
        </p:nvSpPr>
        <p:spPr>
          <a:xfrm>
            <a:off x="0" y="0"/>
            <a:ext cx="1637280" cy="1637280"/>
          </a:xfrm>
          <a:custGeom>
            <a:avLst/>
            <a:gdLst/>
            <a:ahLst/>
            <a:cxnLst/>
            <a:rect l="0" t="0" r="r" b="b"/>
            <a:pathLst>
              <a:path w="4548" h="4548">
                <a:moveTo>
                  <a:pt x="4135" y="0"/>
                </a:moveTo>
                <a:lnTo>
                  <a:pt x="0" y="4135"/>
                </a:lnTo>
                <a:lnTo>
                  <a:pt x="0" y="4548"/>
                </a:lnTo>
                <a:lnTo>
                  <a:pt x="4548" y="0"/>
                </a:lnTo>
                <a:lnTo>
                  <a:pt x="4135" y="0"/>
                </a:lnTo>
                <a:close/>
              </a:path>
            </a:pathLst>
          </a:custGeom>
          <a:solidFill>
            <a:srgbClr val="211E5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6" name="Freeform 495"/>
          <p:cNvSpPr/>
          <p:nvPr/>
        </p:nvSpPr>
        <p:spPr>
          <a:xfrm>
            <a:off x="0" y="0"/>
            <a:ext cx="1785960" cy="1785960"/>
          </a:xfrm>
          <a:custGeom>
            <a:avLst/>
            <a:gdLst/>
            <a:ahLst/>
            <a:cxnLst/>
            <a:rect l="0" t="0" r="r" b="b"/>
            <a:pathLst>
              <a:path w="4961" h="4961">
                <a:moveTo>
                  <a:pt x="4548" y="0"/>
                </a:moveTo>
                <a:lnTo>
                  <a:pt x="0" y="4548"/>
                </a:lnTo>
                <a:lnTo>
                  <a:pt x="0" y="4961"/>
                </a:lnTo>
                <a:lnTo>
                  <a:pt x="4961" y="0"/>
                </a:lnTo>
                <a:lnTo>
                  <a:pt x="4548" y="0"/>
                </a:lnTo>
                <a:close/>
              </a:path>
            </a:pathLst>
          </a:custGeom>
          <a:solidFill>
            <a:srgbClr val="211E5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7" name="Freeform 496"/>
          <p:cNvSpPr/>
          <p:nvPr/>
        </p:nvSpPr>
        <p:spPr>
          <a:xfrm>
            <a:off x="0" y="0"/>
            <a:ext cx="1935000" cy="1935000"/>
          </a:xfrm>
          <a:custGeom>
            <a:avLst/>
            <a:gdLst/>
            <a:ahLst/>
            <a:cxnLst/>
            <a:rect l="0" t="0" r="r" b="b"/>
            <a:pathLst>
              <a:path w="5375" h="5375">
                <a:moveTo>
                  <a:pt x="4961" y="0"/>
                </a:moveTo>
                <a:lnTo>
                  <a:pt x="0" y="4961"/>
                </a:lnTo>
                <a:lnTo>
                  <a:pt x="0" y="5375"/>
                </a:lnTo>
                <a:lnTo>
                  <a:pt x="5375" y="0"/>
                </a:lnTo>
                <a:lnTo>
                  <a:pt x="4961" y="0"/>
                </a:lnTo>
                <a:close/>
              </a:path>
            </a:pathLst>
          </a:custGeom>
          <a:solidFill>
            <a:srgbClr val="211E5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8" name="Freeform 497"/>
          <p:cNvSpPr/>
          <p:nvPr/>
        </p:nvSpPr>
        <p:spPr>
          <a:xfrm>
            <a:off x="0" y="0"/>
            <a:ext cx="2083680" cy="2083680"/>
          </a:xfrm>
          <a:custGeom>
            <a:avLst/>
            <a:gdLst/>
            <a:ahLst/>
            <a:cxnLst/>
            <a:rect l="0" t="0" r="r" b="b"/>
            <a:pathLst>
              <a:path w="5788" h="5788">
                <a:moveTo>
                  <a:pt x="5375" y="0"/>
                </a:moveTo>
                <a:lnTo>
                  <a:pt x="0" y="5375"/>
                </a:lnTo>
                <a:lnTo>
                  <a:pt x="0" y="5788"/>
                </a:lnTo>
                <a:lnTo>
                  <a:pt x="5788" y="0"/>
                </a:lnTo>
                <a:lnTo>
                  <a:pt x="5375" y="0"/>
                </a:lnTo>
                <a:close/>
              </a:path>
            </a:pathLst>
          </a:custGeom>
          <a:solidFill>
            <a:srgbClr val="211E5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9" name="Freeform 498"/>
          <p:cNvSpPr/>
          <p:nvPr/>
        </p:nvSpPr>
        <p:spPr>
          <a:xfrm>
            <a:off x="0" y="0"/>
            <a:ext cx="2232720" cy="2232720"/>
          </a:xfrm>
          <a:custGeom>
            <a:avLst/>
            <a:gdLst/>
            <a:ahLst/>
            <a:cxnLst/>
            <a:rect l="0" t="0" r="r" b="b"/>
            <a:pathLst>
              <a:path w="6202" h="6202">
                <a:moveTo>
                  <a:pt x="5788" y="0"/>
                </a:moveTo>
                <a:lnTo>
                  <a:pt x="0" y="5788"/>
                </a:lnTo>
                <a:lnTo>
                  <a:pt x="0" y="6202"/>
                </a:lnTo>
                <a:lnTo>
                  <a:pt x="6202" y="0"/>
                </a:lnTo>
                <a:lnTo>
                  <a:pt x="5788" y="0"/>
                </a:lnTo>
                <a:close/>
              </a:path>
            </a:pathLst>
          </a:custGeom>
          <a:solidFill>
            <a:srgbClr val="221F5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00" name="Freeform 499"/>
          <p:cNvSpPr/>
          <p:nvPr/>
        </p:nvSpPr>
        <p:spPr>
          <a:xfrm>
            <a:off x="0" y="0"/>
            <a:ext cx="2381400" cy="2381400"/>
          </a:xfrm>
          <a:custGeom>
            <a:avLst/>
            <a:gdLst/>
            <a:ahLst/>
            <a:cxnLst/>
            <a:rect l="0" t="0" r="r" b="b"/>
            <a:pathLst>
              <a:path w="6615" h="6615">
                <a:moveTo>
                  <a:pt x="6202" y="0"/>
                </a:moveTo>
                <a:lnTo>
                  <a:pt x="0" y="6202"/>
                </a:lnTo>
                <a:lnTo>
                  <a:pt x="0" y="6615"/>
                </a:lnTo>
                <a:lnTo>
                  <a:pt x="6615" y="0"/>
                </a:lnTo>
                <a:lnTo>
                  <a:pt x="6202" y="0"/>
                </a:lnTo>
                <a:close/>
              </a:path>
            </a:pathLst>
          </a:custGeom>
          <a:solidFill>
            <a:srgbClr val="221F5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01" name="Freeform 500"/>
          <p:cNvSpPr/>
          <p:nvPr/>
        </p:nvSpPr>
        <p:spPr>
          <a:xfrm>
            <a:off x="0" y="0"/>
            <a:ext cx="2530080" cy="2530080"/>
          </a:xfrm>
          <a:custGeom>
            <a:avLst/>
            <a:gdLst/>
            <a:ahLst/>
            <a:cxnLst/>
            <a:rect l="0" t="0" r="r" b="b"/>
            <a:pathLst>
              <a:path w="7028" h="7028">
                <a:moveTo>
                  <a:pt x="6615" y="0"/>
                </a:moveTo>
                <a:lnTo>
                  <a:pt x="0" y="6615"/>
                </a:lnTo>
                <a:lnTo>
                  <a:pt x="0" y="7028"/>
                </a:lnTo>
                <a:lnTo>
                  <a:pt x="7028" y="0"/>
                </a:lnTo>
                <a:lnTo>
                  <a:pt x="6615" y="0"/>
                </a:lnTo>
                <a:close/>
              </a:path>
            </a:pathLst>
          </a:custGeom>
          <a:solidFill>
            <a:srgbClr val="221F5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02" name="Freeform 501"/>
          <p:cNvSpPr/>
          <p:nvPr/>
        </p:nvSpPr>
        <p:spPr>
          <a:xfrm>
            <a:off x="0" y="0"/>
            <a:ext cx="2679120" cy="2679120"/>
          </a:xfrm>
          <a:custGeom>
            <a:avLst/>
            <a:gdLst/>
            <a:ahLst/>
            <a:cxnLst/>
            <a:rect l="0" t="0" r="r" b="b"/>
            <a:pathLst>
              <a:path w="7442" h="7442">
                <a:moveTo>
                  <a:pt x="7028" y="0"/>
                </a:moveTo>
                <a:lnTo>
                  <a:pt x="0" y="7028"/>
                </a:lnTo>
                <a:lnTo>
                  <a:pt x="0" y="7442"/>
                </a:lnTo>
                <a:lnTo>
                  <a:pt x="7442" y="0"/>
                </a:lnTo>
                <a:lnTo>
                  <a:pt x="7028" y="0"/>
                </a:lnTo>
                <a:close/>
              </a:path>
            </a:pathLst>
          </a:custGeom>
          <a:solidFill>
            <a:srgbClr val="221F5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03" name="Freeform 502"/>
          <p:cNvSpPr/>
          <p:nvPr/>
        </p:nvSpPr>
        <p:spPr>
          <a:xfrm>
            <a:off x="0" y="0"/>
            <a:ext cx="2827800" cy="2827800"/>
          </a:xfrm>
          <a:custGeom>
            <a:avLst/>
            <a:gdLst/>
            <a:ahLst/>
            <a:cxnLst/>
            <a:rect l="0" t="0" r="r" b="b"/>
            <a:pathLst>
              <a:path w="7855" h="7855">
                <a:moveTo>
                  <a:pt x="7442" y="0"/>
                </a:moveTo>
                <a:lnTo>
                  <a:pt x="0" y="7442"/>
                </a:lnTo>
                <a:lnTo>
                  <a:pt x="0" y="7855"/>
                </a:lnTo>
                <a:lnTo>
                  <a:pt x="7855" y="0"/>
                </a:lnTo>
                <a:lnTo>
                  <a:pt x="7442" y="0"/>
                </a:lnTo>
                <a:close/>
              </a:path>
            </a:pathLst>
          </a:custGeom>
          <a:solidFill>
            <a:srgbClr val="232058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04" name="Freeform 503"/>
          <p:cNvSpPr/>
          <p:nvPr/>
        </p:nvSpPr>
        <p:spPr>
          <a:xfrm>
            <a:off x="0" y="0"/>
            <a:ext cx="2976840" cy="2976840"/>
          </a:xfrm>
          <a:custGeom>
            <a:avLst/>
            <a:gdLst/>
            <a:ahLst/>
            <a:cxnLst/>
            <a:rect l="0" t="0" r="r" b="b"/>
            <a:pathLst>
              <a:path w="8269" h="8269">
                <a:moveTo>
                  <a:pt x="7855" y="0"/>
                </a:moveTo>
                <a:lnTo>
                  <a:pt x="0" y="7855"/>
                </a:lnTo>
                <a:lnTo>
                  <a:pt x="0" y="8269"/>
                </a:lnTo>
                <a:lnTo>
                  <a:pt x="8269" y="0"/>
                </a:lnTo>
                <a:lnTo>
                  <a:pt x="7855" y="0"/>
                </a:lnTo>
                <a:close/>
              </a:path>
            </a:pathLst>
          </a:custGeom>
          <a:solidFill>
            <a:srgbClr val="23205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05" name="Freeform 504"/>
          <p:cNvSpPr/>
          <p:nvPr/>
        </p:nvSpPr>
        <p:spPr>
          <a:xfrm>
            <a:off x="0" y="0"/>
            <a:ext cx="3125520" cy="3125520"/>
          </a:xfrm>
          <a:custGeom>
            <a:avLst/>
            <a:gdLst/>
            <a:ahLst/>
            <a:cxnLst/>
            <a:rect l="0" t="0" r="r" b="b"/>
            <a:pathLst>
              <a:path w="8682" h="8682">
                <a:moveTo>
                  <a:pt x="8269" y="0"/>
                </a:moveTo>
                <a:lnTo>
                  <a:pt x="0" y="8269"/>
                </a:lnTo>
                <a:lnTo>
                  <a:pt x="0" y="8682"/>
                </a:lnTo>
                <a:lnTo>
                  <a:pt x="8682" y="0"/>
                </a:lnTo>
                <a:lnTo>
                  <a:pt x="8269" y="0"/>
                </a:lnTo>
                <a:close/>
              </a:path>
            </a:pathLst>
          </a:custGeom>
          <a:solidFill>
            <a:srgbClr val="23205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06" name="Freeform 505"/>
          <p:cNvSpPr/>
          <p:nvPr/>
        </p:nvSpPr>
        <p:spPr>
          <a:xfrm>
            <a:off x="0" y="0"/>
            <a:ext cx="3274560" cy="3274560"/>
          </a:xfrm>
          <a:custGeom>
            <a:avLst/>
            <a:gdLst/>
            <a:ahLst/>
            <a:cxnLst/>
            <a:rect l="0" t="0" r="r" b="b"/>
            <a:pathLst>
              <a:path w="9096" h="9096">
                <a:moveTo>
                  <a:pt x="8682" y="0"/>
                </a:moveTo>
                <a:lnTo>
                  <a:pt x="0" y="8682"/>
                </a:lnTo>
                <a:lnTo>
                  <a:pt x="0" y="9096"/>
                </a:lnTo>
                <a:lnTo>
                  <a:pt x="9096" y="0"/>
                </a:lnTo>
                <a:lnTo>
                  <a:pt x="8682" y="0"/>
                </a:lnTo>
                <a:close/>
              </a:path>
            </a:pathLst>
          </a:custGeom>
          <a:solidFill>
            <a:srgbClr val="23205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07" name="Freeform 506"/>
          <p:cNvSpPr/>
          <p:nvPr/>
        </p:nvSpPr>
        <p:spPr>
          <a:xfrm>
            <a:off x="0" y="0"/>
            <a:ext cx="3423240" cy="3423240"/>
          </a:xfrm>
          <a:custGeom>
            <a:avLst/>
            <a:gdLst/>
            <a:ahLst/>
            <a:cxnLst/>
            <a:rect l="0" t="0" r="r" b="b"/>
            <a:pathLst>
              <a:path w="9509" h="9509">
                <a:moveTo>
                  <a:pt x="9096" y="0"/>
                </a:moveTo>
                <a:lnTo>
                  <a:pt x="0" y="9096"/>
                </a:lnTo>
                <a:lnTo>
                  <a:pt x="0" y="9509"/>
                </a:lnTo>
                <a:lnTo>
                  <a:pt x="9509" y="0"/>
                </a:lnTo>
                <a:lnTo>
                  <a:pt x="9096" y="0"/>
                </a:lnTo>
                <a:close/>
              </a:path>
            </a:pathLst>
          </a:custGeom>
          <a:solidFill>
            <a:srgbClr val="24215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08" name="Freeform 507"/>
          <p:cNvSpPr/>
          <p:nvPr/>
        </p:nvSpPr>
        <p:spPr>
          <a:xfrm>
            <a:off x="0" y="0"/>
            <a:ext cx="3571920" cy="3571920"/>
          </a:xfrm>
          <a:custGeom>
            <a:avLst/>
            <a:gdLst/>
            <a:ahLst/>
            <a:cxnLst/>
            <a:rect l="0" t="0" r="r" b="b"/>
            <a:pathLst>
              <a:path w="9922" h="9922">
                <a:moveTo>
                  <a:pt x="9509" y="0"/>
                </a:moveTo>
                <a:lnTo>
                  <a:pt x="0" y="9509"/>
                </a:lnTo>
                <a:lnTo>
                  <a:pt x="0" y="9922"/>
                </a:lnTo>
                <a:lnTo>
                  <a:pt x="9922" y="0"/>
                </a:lnTo>
                <a:lnTo>
                  <a:pt x="9509" y="0"/>
                </a:lnTo>
                <a:close/>
              </a:path>
            </a:pathLst>
          </a:custGeom>
          <a:solidFill>
            <a:srgbClr val="24215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09" name="Freeform 508"/>
          <p:cNvSpPr/>
          <p:nvPr/>
        </p:nvSpPr>
        <p:spPr>
          <a:xfrm>
            <a:off x="0" y="0"/>
            <a:ext cx="3720960" cy="3720960"/>
          </a:xfrm>
          <a:custGeom>
            <a:avLst/>
            <a:gdLst/>
            <a:ahLst/>
            <a:cxnLst/>
            <a:rect l="0" t="0" r="r" b="b"/>
            <a:pathLst>
              <a:path w="10336" h="10336">
                <a:moveTo>
                  <a:pt x="9922" y="0"/>
                </a:moveTo>
                <a:lnTo>
                  <a:pt x="0" y="9922"/>
                </a:lnTo>
                <a:lnTo>
                  <a:pt x="0" y="10336"/>
                </a:lnTo>
                <a:lnTo>
                  <a:pt x="10336" y="0"/>
                </a:lnTo>
                <a:lnTo>
                  <a:pt x="9922" y="0"/>
                </a:lnTo>
                <a:close/>
              </a:path>
            </a:pathLst>
          </a:custGeom>
          <a:solidFill>
            <a:srgbClr val="24215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10" name="Freeform 509"/>
          <p:cNvSpPr/>
          <p:nvPr/>
        </p:nvSpPr>
        <p:spPr>
          <a:xfrm>
            <a:off x="0" y="0"/>
            <a:ext cx="3869640" cy="3869640"/>
          </a:xfrm>
          <a:custGeom>
            <a:avLst/>
            <a:gdLst/>
            <a:ahLst/>
            <a:cxnLst/>
            <a:rect l="0" t="0" r="r" b="b"/>
            <a:pathLst>
              <a:path w="10749" h="10749">
                <a:moveTo>
                  <a:pt x="10336" y="0"/>
                </a:moveTo>
                <a:lnTo>
                  <a:pt x="0" y="10336"/>
                </a:lnTo>
                <a:lnTo>
                  <a:pt x="0" y="10749"/>
                </a:lnTo>
                <a:lnTo>
                  <a:pt x="10749" y="0"/>
                </a:lnTo>
                <a:lnTo>
                  <a:pt x="10336" y="0"/>
                </a:lnTo>
                <a:close/>
              </a:path>
            </a:pathLst>
          </a:custGeom>
          <a:solidFill>
            <a:srgbClr val="24215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11" name="Freeform 510"/>
          <p:cNvSpPr/>
          <p:nvPr/>
        </p:nvSpPr>
        <p:spPr>
          <a:xfrm>
            <a:off x="0" y="0"/>
            <a:ext cx="4018680" cy="4018680"/>
          </a:xfrm>
          <a:custGeom>
            <a:avLst/>
            <a:gdLst/>
            <a:ahLst/>
            <a:cxnLst/>
            <a:rect l="0" t="0" r="r" b="b"/>
            <a:pathLst>
              <a:path w="11163" h="11163">
                <a:moveTo>
                  <a:pt x="10749" y="0"/>
                </a:moveTo>
                <a:lnTo>
                  <a:pt x="0" y="10749"/>
                </a:lnTo>
                <a:lnTo>
                  <a:pt x="0" y="11163"/>
                </a:lnTo>
                <a:lnTo>
                  <a:pt x="11163" y="0"/>
                </a:lnTo>
                <a:lnTo>
                  <a:pt x="10749" y="0"/>
                </a:lnTo>
                <a:close/>
              </a:path>
            </a:pathLst>
          </a:custGeom>
          <a:solidFill>
            <a:srgbClr val="25225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12" name="Freeform 511"/>
          <p:cNvSpPr/>
          <p:nvPr/>
        </p:nvSpPr>
        <p:spPr>
          <a:xfrm>
            <a:off x="0" y="0"/>
            <a:ext cx="4167360" cy="4167360"/>
          </a:xfrm>
          <a:custGeom>
            <a:avLst/>
            <a:gdLst/>
            <a:ahLst/>
            <a:cxnLst/>
            <a:rect l="0" t="0" r="r" b="b"/>
            <a:pathLst>
              <a:path w="11576" h="11576">
                <a:moveTo>
                  <a:pt x="11163" y="0"/>
                </a:moveTo>
                <a:lnTo>
                  <a:pt x="0" y="11163"/>
                </a:lnTo>
                <a:lnTo>
                  <a:pt x="0" y="11576"/>
                </a:lnTo>
                <a:lnTo>
                  <a:pt x="11576" y="0"/>
                </a:lnTo>
                <a:lnTo>
                  <a:pt x="11163" y="0"/>
                </a:lnTo>
                <a:close/>
              </a:path>
            </a:pathLst>
          </a:custGeom>
          <a:solidFill>
            <a:srgbClr val="25225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13" name="Freeform 512"/>
          <p:cNvSpPr/>
          <p:nvPr/>
        </p:nvSpPr>
        <p:spPr>
          <a:xfrm>
            <a:off x="0" y="0"/>
            <a:ext cx="4316040" cy="4316040"/>
          </a:xfrm>
          <a:custGeom>
            <a:avLst/>
            <a:gdLst/>
            <a:ahLst/>
            <a:cxnLst/>
            <a:rect l="0" t="0" r="r" b="b"/>
            <a:pathLst>
              <a:path w="11989" h="11989">
                <a:moveTo>
                  <a:pt x="11576" y="0"/>
                </a:moveTo>
                <a:lnTo>
                  <a:pt x="0" y="11576"/>
                </a:lnTo>
                <a:lnTo>
                  <a:pt x="0" y="11989"/>
                </a:lnTo>
                <a:lnTo>
                  <a:pt x="11989" y="0"/>
                </a:lnTo>
                <a:lnTo>
                  <a:pt x="11576" y="0"/>
                </a:lnTo>
                <a:close/>
              </a:path>
            </a:pathLst>
          </a:custGeom>
          <a:solidFill>
            <a:srgbClr val="25225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14" name="Freeform 513"/>
          <p:cNvSpPr/>
          <p:nvPr/>
        </p:nvSpPr>
        <p:spPr>
          <a:xfrm>
            <a:off x="0" y="0"/>
            <a:ext cx="4465080" cy="4465080"/>
          </a:xfrm>
          <a:custGeom>
            <a:avLst/>
            <a:gdLst/>
            <a:ahLst/>
            <a:cxnLst/>
            <a:rect l="0" t="0" r="r" b="b"/>
            <a:pathLst>
              <a:path w="12403" h="12403">
                <a:moveTo>
                  <a:pt x="11989" y="0"/>
                </a:moveTo>
                <a:lnTo>
                  <a:pt x="0" y="11989"/>
                </a:lnTo>
                <a:lnTo>
                  <a:pt x="0" y="12403"/>
                </a:lnTo>
                <a:lnTo>
                  <a:pt x="12403" y="0"/>
                </a:lnTo>
                <a:lnTo>
                  <a:pt x="11989" y="0"/>
                </a:lnTo>
                <a:close/>
              </a:path>
            </a:pathLst>
          </a:custGeom>
          <a:solidFill>
            <a:srgbClr val="25226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15" name="Freeform 514"/>
          <p:cNvSpPr/>
          <p:nvPr/>
        </p:nvSpPr>
        <p:spPr>
          <a:xfrm>
            <a:off x="0" y="0"/>
            <a:ext cx="4613760" cy="4613760"/>
          </a:xfrm>
          <a:custGeom>
            <a:avLst/>
            <a:gdLst/>
            <a:ahLst/>
            <a:cxnLst/>
            <a:rect l="0" t="0" r="r" b="b"/>
            <a:pathLst>
              <a:path w="12816" h="12816">
                <a:moveTo>
                  <a:pt x="12403" y="0"/>
                </a:moveTo>
                <a:lnTo>
                  <a:pt x="0" y="12403"/>
                </a:lnTo>
                <a:lnTo>
                  <a:pt x="0" y="12816"/>
                </a:lnTo>
                <a:lnTo>
                  <a:pt x="12816" y="0"/>
                </a:lnTo>
                <a:lnTo>
                  <a:pt x="12403" y="0"/>
                </a:lnTo>
                <a:close/>
              </a:path>
            </a:pathLst>
          </a:custGeom>
          <a:solidFill>
            <a:srgbClr val="26236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16" name="Freeform 515"/>
          <p:cNvSpPr/>
          <p:nvPr/>
        </p:nvSpPr>
        <p:spPr>
          <a:xfrm>
            <a:off x="0" y="0"/>
            <a:ext cx="4762800" cy="4762800"/>
          </a:xfrm>
          <a:custGeom>
            <a:avLst/>
            <a:gdLst/>
            <a:ahLst/>
            <a:cxnLst/>
            <a:rect l="0" t="0" r="r" b="b"/>
            <a:pathLst>
              <a:path w="13230" h="13230">
                <a:moveTo>
                  <a:pt x="12816" y="0"/>
                </a:moveTo>
                <a:lnTo>
                  <a:pt x="0" y="12816"/>
                </a:lnTo>
                <a:lnTo>
                  <a:pt x="0" y="13230"/>
                </a:lnTo>
                <a:lnTo>
                  <a:pt x="13230" y="0"/>
                </a:lnTo>
                <a:lnTo>
                  <a:pt x="12816" y="0"/>
                </a:lnTo>
                <a:close/>
              </a:path>
            </a:pathLst>
          </a:custGeom>
          <a:solidFill>
            <a:srgbClr val="26236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17" name="Freeform 516"/>
          <p:cNvSpPr/>
          <p:nvPr/>
        </p:nvSpPr>
        <p:spPr>
          <a:xfrm>
            <a:off x="0" y="0"/>
            <a:ext cx="4911480" cy="4911480"/>
          </a:xfrm>
          <a:custGeom>
            <a:avLst/>
            <a:gdLst/>
            <a:ahLst/>
            <a:cxnLst/>
            <a:rect l="0" t="0" r="r" b="b"/>
            <a:pathLst>
              <a:path w="13643" h="13643">
                <a:moveTo>
                  <a:pt x="13230" y="0"/>
                </a:moveTo>
                <a:lnTo>
                  <a:pt x="0" y="13230"/>
                </a:lnTo>
                <a:lnTo>
                  <a:pt x="0" y="13643"/>
                </a:lnTo>
                <a:lnTo>
                  <a:pt x="13643" y="0"/>
                </a:lnTo>
                <a:lnTo>
                  <a:pt x="13230" y="0"/>
                </a:lnTo>
                <a:close/>
              </a:path>
            </a:pathLst>
          </a:custGeom>
          <a:solidFill>
            <a:srgbClr val="26236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18" name="Freeform 517"/>
          <p:cNvSpPr/>
          <p:nvPr/>
        </p:nvSpPr>
        <p:spPr>
          <a:xfrm>
            <a:off x="0" y="0"/>
            <a:ext cx="5060160" cy="5060160"/>
          </a:xfrm>
          <a:custGeom>
            <a:avLst/>
            <a:gdLst/>
            <a:ahLst/>
            <a:cxnLst/>
            <a:rect l="0" t="0" r="r" b="b"/>
            <a:pathLst>
              <a:path w="14056" h="14056">
                <a:moveTo>
                  <a:pt x="13643" y="0"/>
                </a:moveTo>
                <a:lnTo>
                  <a:pt x="0" y="13643"/>
                </a:lnTo>
                <a:lnTo>
                  <a:pt x="0" y="14056"/>
                </a:lnTo>
                <a:lnTo>
                  <a:pt x="14056" y="0"/>
                </a:lnTo>
                <a:lnTo>
                  <a:pt x="13643" y="0"/>
                </a:lnTo>
                <a:close/>
              </a:path>
            </a:pathLst>
          </a:custGeom>
          <a:solidFill>
            <a:srgbClr val="26236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19" name="Freeform 518"/>
          <p:cNvSpPr/>
          <p:nvPr/>
        </p:nvSpPr>
        <p:spPr>
          <a:xfrm>
            <a:off x="0" y="0"/>
            <a:ext cx="5209200" cy="5209200"/>
          </a:xfrm>
          <a:custGeom>
            <a:avLst/>
            <a:gdLst/>
            <a:ahLst/>
            <a:cxnLst/>
            <a:rect l="0" t="0" r="r" b="b"/>
            <a:pathLst>
              <a:path w="14470" h="14470">
                <a:moveTo>
                  <a:pt x="14056" y="0"/>
                </a:moveTo>
                <a:lnTo>
                  <a:pt x="0" y="14056"/>
                </a:lnTo>
                <a:lnTo>
                  <a:pt x="0" y="14470"/>
                </a:lnTo>
                <a:lnTo>
                  <a:pt x="14470" y="0"/>
                </a:lnTo>
                <a:lnTo>
                  <a:pt x="14056" y="0"/>
                </a:lnTo>
                <a:close/>
              </a:path>
            </a:pathLst>
          </a:custGeom>
          <a:solidFill>
            <a:srgbClr val="27246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20" name="Freeform 519"/>
          <p:cNvSpPr/>
          <p:nvPr/>
        </p:nvSpPr>
        <p:spPr>
          <a:xfrm>
            <a:off x="0" y="0"/>
            <a:ext cx="5357880" cy="5357880"/>
          </a:xfrm>
          <a:custGeom>
            <a:avLst/>
            <a:gdLst/>
            <a:ahLst/>
            <a:cxnLst/>
            <a:rect l="0" t="0" r="r" b="b"/>
            <a:pathLst>
              <a:path w="14883" h="14883">
                <a:moveTo>
                  <a:pt x="14470" y="0"/>
                </a:moveTo>
                <a:lnTo>
                  <a:pt x="0" y="14470"/>
                </a:lnTo>
                <a:lnTo>
                  <a:pt x="0" y="14883"/>
                </a:lnTo>
                <a:lnTo>
                  <a:pt x="14883" y="0"/>
                </a:lnTo>
                <a:lnTo>
                  <a:pt x="14470" y="0"/>
                </a:lnTo>
                <a:close/>
              </a:path>
            </a:pathLst>
          </a:custGeom>
          <a:solidFill>
            <a:srgbClr val="27246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21" name="Freeform 520"/>
          <p:cNvSpPr/>
          <p:nvPr/>
        </p:nvSpPr>
        <p:spPr>
          <a:xfrm>
            <a:off x="0" y="0"/>
            <a:ext cx="5506920" cy="5506920"/>
          </a:xfrm>
          <a:custGeom>
            <a:avLst/>
            <a:gdLst/>
            <a:ahLst/>
            <a:cxnLst/>
            <a:rect l="0" t="0" r="r" b="b"/>
            <a:pathLst>
              <a:path w="15297" h="15297">
                <a:moveTo>
                  <a:pt x="14883" y="0"/>
                </a:moveTo>
                <a:lnTo>
                  <a:pt x="0" y="14883"/>
                </a:lnTo>
                <a:lnTo>
                  <a:pt x="0" y="15297"/>
                </a:lnTo>
                <a:lnTo>
                  <a:pt x="15297" y="0"/>
                </a:lnTo>
                <a:lnTo>
                  <a:pt x="14883" y="0"/>
                </a:lnTo>
                <a:close/>
              </a:path>
            </a:pathLst>
          </a:custGeom>
          <a:solidFill>
            <a:srgbClr val="27246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22" name="Freeform 521"/>
          <p:cNvSpPr/>
          <p:nvPr/>
        </p:nvSpPr>
        <p:spPr>
          <a:xfrm>
            <a:off x="0" y="0"/>
            <a:ext cx="5655600" cy="5655600"/>
          </a:xfrm>
          <a:custGeom>
            <a:avLst/>
            <a:gdLst/>
            <a:ahLst/>
            <a:cxnLst/>
            <a:rect l="0" t="0" r="r" b="b"/>
            <a:pathLst>
              <a:path w="15710" h="15710">
                <a:moveTo>
                  <a:pt x="15297" y="0"/>
                </a:moveTo>
                <a:lnTo>
                  <a:pt x="0" y="15297"/>
                </a:lnTo>
                <a:lnTo>
                  <a:pt x="0" y="15710"/>
                </a:lnTo>
                <a:lnTo>
                  <a:pt x="15710" y="0"/>
                </a:lnTo>
                <a:lnTo>
                  <a:pt x="15297" y="0"/>
                </a:lnTo>
                <a:close/>
              </a:path>
            </a:pathLst>
          </a:custGeom>
          <a:solidFill>
            <a:srgbClr val="27246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23" name="Freeform 522"/>
          <p:cNvSpPr/>
          <p:nvPr/>
        </p:nvSpPr>
        <p:spPr>
          <a:xfrm>
            <a:off x="0" y="0"/>
            <a:ext cx="5804640" cy="5804640"/>
          </a:xfrm>
          <a:custGeom>
            <a:avLst/>
            <a:gdLst/>
            <a:ahLst/>
            <a:cxnLst/>
            <a:rect l="0" t="0" r="r" b="b"/>
            <a:pathLst>
              <a:path w="16124" h="16124">
                <a:moveTo>
                  <a:pt x="15710" y="0"/>
                </a:moveTo>
                <a:lnTo>
                  <a:pt x="0" y="15710"/>
                </a:lnTo>
                <a:lnTo>
                  <a:pt x="0" y="16124"/>
                </a:lnTo>
                <a:lnTo>
                  <a:pt x="16124" y="0"/>
                </a:lnTo>
                <a:lnTo>
                  <a:pt x="15710" y="0"/>
                </a:lnTo>
                <a:close/>
              </a:path>
            </a:pathLst>
          </a:custGeom>
          <a:solidFill>
            <a:srgbClr val="28246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24" name="Freeform 523"/>
          <p:cNvSpPr/>
          <p:nvPr/>
        </p:nvSpPr>
        <p:spPr>
          <a:xfrm>
            <a:off x="0" y="0"/>
            <a:ext cx="5953320" cy="5953320"/>
          </a:xfrm>
          <a:custGeom>
            <a:avLst/>
            <a:gdLst/>
            <a:ahLst/>
            <a:cxnLst/>
            <a:rect l="0" t="0" r="r" b="b"/>
            <a:pathLst>
              <a:path w="16537" h="16537">
                <a:moveTo>
                  <a:pt x="16124" y="0"/>
                </a:moveTo>
                <a:lnTo>
                  <a:pt x="0" y="16124"/>
                </a:lnTo>
                <a:lnTo>
                  <a:pt x="0" y="16537"/>
                </a:lnTo>
                <a:lnTo>
                  <a:pt x="16537" y="0"/>
                </a:lnTo>
                <a:lnTo>
                  <a:pt x="16124" y="0"/>
                </a:lnTo>
                <a:close/>
              </a:path>
            </a:pathLst>
          </a:custGeom>
          <a:solidFill>
            <a:srgbClr val="28256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25" name="Freeform 524"/>
          <p:cNvSpPr/>
          <p:nvPr/>
        </p:nvSpPr>
        <p:spPr>
          <a:xfrm>
            <a:off x="0" y="0"/>
            <a:ext cx="6102000" cy="6102000"/>
          </a:xfrm>
          <a:custGeom>
            <a:avLst/>
            <a:gdLst/>
            <a:ahLst/>
            <a:cxnLst/>
            <a:rect l="0" t="0" r="r" b="b"/>
            <a:pathLst>
              <a:path w="16950" h="16950">
                <a:moveTo>
                  <a:pt x="16537" y="0"/>
                </a:moveTo>
                <a:lnTo>
                  <a:pt x="0" y="16537"/>
                </a:lnTo>
                <a:lnTo>
                  <a:pt x="0" y="16950"/>
                </a:lnTo>
                <a:lnTo>
                  <a:pt x="16950" y="0"/>
                </a:lnTo>
                <a:lnTo>
                  <a:pt x="16537" y="0"/>
                </a:lnTo>
                <a:close/>
              </a:path>
            </a:pathLst>
          </a:custGeom>
          <a:solidFill>
            <a:srgbClr val="28256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26" name="Freeform 525"/>
          <p:cNvSpPr/>
          <p:nvPr/>
        </p:nvSpPr>
        <p:spPr>
          <a:xfrm>
            <a:off x="0" y="0"/>
            <a:ext cx="6251040" cy="6251040"/>
          </a:xfrm>
          <a:custGeom>
            <a:avLst/>
            <a:gdLst/>
            <a:ahLst/>
            <a:cxnLst/>
            <a:rect l="0" t="0" r="r" b="b"/>
            <a:pathLst>
              <a:path w="17364" h="17364">
                <a:moveTo>
                  <a:pt x="16950" y="0"/>
                </a:moveTo>
                <a:lnTo>
                  <a:pt x="0" y="16950"/>
                </a:lnTo>
                <a:lnTo>
                  <a:pt x="0" y="17364"/>
                </a:lnTo>
                <a:lnTo>
                  <a:pt x="17364" y="0"/>
                </a:lnTo>
                <a:lnTo>
                  <a:pt x="16950" y="0"/>
                </a:lnTo>
                <a:close/>
              </a:path>
            </a:pathLst>
          </a:custGeom>
          <a:solidFill>
            <a:srgbClr val="282568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27" name="Freeform 526"/>
          <p:cNvSpPr/>
          <p:nvPr/>
        </p:nvSpPr>
        <p:spPr>
          <a:xfrm>
            <a:off x="0" y="0"/>
            <a:ext cx="6399720" cy="6399720"/>
          </a:xfrm>
          <a:custGeom>
            <a:avLst/>
            <a:gdLst/>
            <a:ahLst/>
            <a:cxnLst/>
            <a:rect l="0" t="0" r="r" b="b"/>
            <a:pathLst>
              <a:path w="17777" h="17777">
                <a:moveTo>
                  <a:pt x="17364" y="0"/>
                </a:moveTo>
                <a:lnTo>
                  <a:pt x="0" y="17364"/>
                </a:lnTo>
                <a:lnTo>
                  <a:pt x="0" y="17777"/>
                </a:lnTo>
                <a:lnTo>
                  <a:pt x="17777" y="0"/>
                </a:lnTo>
                <a:lnTo>
                  <a:pt x="17364" y="0"/>
                </a:lnTo>
                <a:close/>
              </a:path>
            </a:pathLst>
          </a:custGeom>
          <a:solidFill>
            <a:srgbClr val="29256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28" name="Freeform 527"/>
          <p:cNvSpPr/>
          <p:nvPr/>
        </p:nvSpPr>
        <p:spPr>
          <a:xfrm>
            <a:off x="0" y="0"/>
            <a:ext cx="6548760" cy="6548760"/>
          </a:xfrm>
          <a:custGeom>
            <a:avLst/>
            <a:gdLst/>
            <a:ahLst/>
            <a:cxnLst/>
            <a:rect l="0" t="0" r="r" b="b"/>
            <a:pathLst>
              <a:path w="18191" h="18191">
                <a:moveTo>
                  <a:pt x="17777" y="0"/>
                </a:moveTo>
                <a:lnTo>
                  <a:pt x="0" y="17777"/>
                </a:lnTo>
                <a:lnTo>
                  <a:pt x="0" y="18191"/>
                </a:lnTo>
                <a:lnTo>
                  <a:pt x="18191" y="0"/>
                </a:lnTo>
                <a:lnTo>
                  <a:pt x="17777" y="0"/>
                </a:lnTo>
                <a:close/>
              </a:path>
            </a:pathLst>
          </a:custGeom>
          <a:solidFill>
            <a:srgbClr val="29266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29" name="Freeform 528"/>
          <p:cNvSpPr/>
          <p:nvPr/>
        </p:nvSpPr>
        <p:spPr>
          <a:xfrm>
            <a:off x="0" y="0"/>
            <a:ext cx="6697440" cy="6697440"/>
          </a:xfrm>
          <a:custGeom>
            <a:avLst/>
            <a:gdLst/>
            <a:ahLst/>
            <a:cxnLst/>
            <a:rect l="0" t="0" r="r" b="b"/>
            <a:pathLst>
              <a:path w="18604" h="18604">
                <a:moveTo>
                  <a:pt x="18191" y="0"/>
                </a:moveTo>
                <a:lnTo>
                  <a:pt x="0" y="18191"/>
                </a:lnTo>
                <a:lnTo>
                  <a:pt x="0" y="18604"/>
                </a:lnTo>
                <a:lnTo>
                  <a:pt x="18604" y="0"/>
                </a:lnTo>
                <a:lnTo>
                  <a:pt x="18191" y="0"/>
                </a:lnTo>
                <a:close/>
              </a:path>
            </a:pathLst>
          </a:custGeom>
          <a:solidFill>
            <a:srgbClr val="29266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30" name="Freeform 529"/>
          <p:cNvSpPr/>
          <p:nvPr/>
        </p:nvSpPr>
        <p:spPr>
          <a:xfrm>
            <a:off x="0" y="0"/>
            <a:ext cx="6846120" cy="6846120"/>
          </a:xfrm>
          <a:custGeom>
            <a:avLst/>
            <a:gdLst/>
            <a:ahLst/>
            <a:cxnLst/>
            <a:rect l="0" t="0" r="r" b="b"/>
            <a:pathLst>
              <a:path w="19017" h="19017">
                <a:moveTo>
                  <a:pt x="18604" y="0"/>
                </a:moveTo>
                <a:lnTo>
                  <a:pt x="0" y="18604"/>
                </a:lnTo>
                <a:lnTo>
                  <a:pt x="0" y="19017"/>
                </a:lnTo>
                <a:lnTo>
                  <a:pt x="19017" y="0"/>
                </a:lnTo>
                <a:lnTo>
                  <a:pt x="18604" y="0"/>
                </a:lnTo>
                <a:close/>
              </a:path>
            </a:pathLst>
          </a:custGeom>
          <a:solidFill>
            <a:srgbClr val="29266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31" name="Freeform 530"/>
          <p:cNvSpPr/>
          <p:nvPr/>
        </p:nvSpPr>
        <p:spPr>
          <a:xfrm>
            <a:off x="0" y="0"/>
            <a:ext cx="6858000" cy="6858000"/>
          </a:xfrm>
          <a:custGeom>
            <a:avLst/>
            <a:gdLst/>
            <a:ahLst/>
            <a:cxnLst/>
            <a:rect l="0" t="0" r="r" b="b"/>
            <a:pathLst>
              <a:path w="19050" h="19050">
                <a:moveTo>
                  <a:pt x="19017" y="0"/>
                </a:moveTo>
                <a:lnTo>
                  <a:pt x="0" y="19017"/>
                </a:lnTo>
                <a:lnTo>
                  <a:pt x="0" y="19050"/>
                </a:lnTo>
                <a:lnTo>
                  <a:pt x="19050" y="0"/>
                </a:lnTo>
                <a:lnTo>
                  <a:pt x="19017" y="0"/>
                </a:lnTo>
                <a:close/>
              </a:path>
            </a:pathLst>
          </a:custGeom>
          <a:solidFill>
            <a:srgbClr val="2A266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32" name="Freeform 531"/>
          <p:cNvSpPr/>
          <p:nvPr/>
        </p:nvSpPr>
        <p:spPr>
          <a:xfrm>
            <a:off x="0" y="0"/>
            <a:ext cx="6995160" cy="6858000"/>
          </a:xfrm>
          <a:custGeom>
            <a:avLst/>
            <a:gdLst/>
            <a:ahLst/>
            <a:cxnLst/>
            <a:rect l="0" t="0" r="r" b="b"/>
            <a:pathLst>
              <a:path w="19431" h="19050">
                <a:moveTo>
                  <a:pt x="19050" y="0"/>
                </a:moveTo>
                <a:lnTo>
                  <a:pt x="0" y="19050"/>
                </a:lnTo>
                <a:lnTo>
                  <a:pt x="380" y="19050"/>
                </a:lnTo>
                <a:lnTo>
                  <a:pt x="19431" y="0"/>
                </a:lnTo>
                <a:lnTo>
                  <a:pt x="19050" y="0"/>
                </a:lnTo>
                <a:close/>
              </a:path>
            </a:pathLst>
          </a:custGeom>
          <a:solidFill>
            <a:srgbClr val="2A276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33" name="Freeform 532"/>
          <p:cNvSpPr/>
          <p:nvPr/>
        </p:nvSpPr>
        <p:spPr>
          <a:xfrm>
            <a:off x="13680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A276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34" name="Freeform 533"/>
          <p:cNvSpPr/>
          <p:nvPr/>
        </p:nvSpPr>
        <p:spPr>
          <a:xfrm>
            <a:off x="28548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A276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35" name="Freeform 534"/>
          <p:cNvSpPr/>
          <p:nvPr/>
        </p:nvSpPr>
        <p:spPr>
          <a:xfrm>
            <a:off x="43452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A276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36" name="Freeform 535"/>
          <p:cNvSpPr/>
          <p:nvPr/>
        </p:nvSpPr>
        <p:spPr>
          <a:xfrm>
            <a:off x="58320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A276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37" name="Freeform 536"/>
          <p:cNvSpPr/>
          <p:nvPr/>
        </p:nvSpPr>
        <p:spPr>
          <a:xfrm>
            <a:off x="73188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B286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38" name="Freeform 537"/>
          <p:cNvSpPr/>
          <p:nvPr/>
        </p:nvSpPr>
        <p:spPr>
          <a:xfrm>
            <a:off x="88092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B287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39" name="Freeform 538"/>
          <p:cNvSpPr/>
          <p:nvPr/>
        </p:nvSpPr>
        <p:spPr>
          <a:xfrm>
            <a:off x="102960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B287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40" name="Freeform 539"/>
          <p:cNvSpPr/>
          <p:nvPr/>
        </p:nvSpPr>
        <p:spPr>
          <a:xfrm>
            <a:off x="117864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B287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41" name="Freeform 540"/>
          <p:cNvSpPr/>
          <p:nvPr/>
        </p:nvSpPr>
        <p:spPr>
          <a:xfrm>
            <a:off x="132732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C297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42" name="Freeform 541"/>
          <p:cNvSpPr/>
          <p:nvPr/>
        </p:nvSpPr>
        <p:spPr>
          <a:xfrm>
            <a:off x="147636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C297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43" name="Freeform 542"/>
          <p:cNvSpPr/>
          <p:nvPr/>
        </p:nvSpPr>
        <p:spPr>
          <a:xfrm>
            <a:off x="162504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C297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44" name="Freeform 543"/>
          <p:cNvSpPr/>
          <p:nvPr/>
        </p:nvSpPr>
        <p:spPr>
          <a:xfrm>
            <a:off x="177372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C297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45" name="Freeform 544"/>
          <p:cNvSpPr/>
          <p:nvPr/>
        </p:nvSpPr>
        <p:spPr>
          <a:xfrm>
            <a:off x="192276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D2A7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46" name="Freeform 545"/>
          <p:cNvSpPr/>
          <p:nvPr/>
        </p:nvSpPr>
        <p:spPr>
          <a:xfrm>
            <a:off x="207144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D2A7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47" name="Freeform 546"/>
          <p:cNvSpPr/>
          <p:nvPr/>
        </p:nvSpPr>
        <p:spPr>
          <a:xfrm>
            <a:off x="222048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D2A7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48" name="Freeform 547"/>
          <p:cNvSpPr/>
          <p:nvPr/>
        </p:nvSpPr>
        <p:spPr>
          <a:xfrm>
            <a:off x="236916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D2A7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49" name="Freeform 548"/>
          <p:cNvSpPr/>
          <p:nvPr/>
        </p:nvSpPr>
        <p:spPr>
          <a:xfrm>
            <a:off x="251784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E2B78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50" name="Freeform 549"/>
          <p:cNvSpPr/>
          <p:nvPr/>
        </p:nvSpPr>
        <p:spPr>
          <a:xfrm>
            <a:off x="266688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E2B78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51" name="Freeform 550"/>
          <p:cNvSpPr/>
          <p:nvPr/>
        </p:nvSpPr>
        <p:spPr>
          <a:xfrm>
            <a:off x="281556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E2B7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52" name="Freeform 551"/>
          <p:cNvSpPr/>
          <p:nvPr/>
        </p:nvSpPr>
        <p:spPr>
          <a:xfrm>
            <a:off x="296460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E2B7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53" name="Freeform 552"/>
          <p:cNvSpPr/>
          <p:nvPr/>
        </p:nvSpPr>
        <p:spPr>
          <a:xfrm>
            <a:off x="311328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F2C7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54" name="Freeform 553"/>
          <p:cNvSpPr/>
          <p:nvPr/>
        </p:nvSpPr>
        <p:spPr>
          <a:xfrm>
            <a:off x="326196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F2C7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55" name="Freeform 554"/>
          <p:cNvSpPr/>
          <p:nvPr/>
        </p:nvSpPr>
        <p:spPr>
          <a:xfrm>
            <a:off x="341100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2F2C7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56" name="Freeform 555"/>
          <p:cNvSpPr/>
          <p:nvPr/>
        </p:nvSpPr>
        <p:spPr>
          <a:xfrm>
            <a:off x="355968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0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0" y="0"/>
                </a:lnTo>
                <a:close/>
              </a:path>
            </a:pathLst>
          </a:custGeom>
          <a:solidFill>
            <a:srgbClr val="2F2C7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57" name="Freeform 556"/>
          <p:cNvSpPr/>
          <p:nvPr/>
        </p:nvSpPr>
        <p:spPr>
          <a:xfrm>
            <a:off x="370872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02D7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58" name="Freeform 557"/>
          <p:cNvSpPr/>
          <p:nvPr/>
        </p:nvSpPr>
        <p:spPr>
          <a:xfrm>
            <a:off x="385740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02D7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59" name="Freeform 558"/>
          <p:cNvSpPr/>
          <p:nvPr/>
        </p:nvSpPr>
        <p:spPr>
          <a:xfrm>
            <a:off x="400644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02D7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60" name="Freeform 559"/>
          <p:cNvSpPr/>
          <p:nvPr/>
        </p:nvSpPr>
        <p:spPr>
          <a:xfrm>
            <a:off x="415512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02D7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61" name="Freeform 560"/>
          <p:cNvSpPr/>
          <p:nvPr/>
        </p:nvSpPr>
        <p:spPr>
          <a:xfrm>
            <a:off x="430380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12E8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62" name="Freeform 561"/>
          <p:cNvSpPr/>
          <p:nvPr/>
        </p:nvSpPr>
        <p:spPr>
          <a:xfrm>
            <a:off x="445284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12E8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63" name="Freeform 562"/>
          <p:cNvSpPr/>
          <p:nvPr/>
        </p:nvSpPr>
        <p:spPr>
          <a:xfrm>
            <a:off x="460152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12E8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64" name="Freeform 563"/>
          <p:cNvSpPr/>
          <p:nvPr/>
        </p:nvSpPr>
        <p:spPr>
          <a:xfrm>
            <a:off x="475056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22D8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65" name="Freeform 564"/>
          <p:cNvSpPr/>
          <p:nvPr/>
        </p:nvSpPr>
        <p:spPr>
          <a:xfrm>
            <a:off x="4899240" y="0"/>
            <a:ext cx="7007040" cy="6858000"/>
          </a:xfrm>
          <a:custGeom>
            <a:avLst/>
            <a:gdLst/>
            <a:ahLst/>
            <a:cxnLst/>
            <a:rect l="0" t="0" r="r" b="b"/>
            <a:pathLst>
              <a:path w="19464" h="19050">
                <a:moveTo>
                  <a:pt x="19051" y="0"/>
                </a:moveTo>
                <a:lnTo>
                  <a:pt x="0" y="19050"/>
                </a:lnTo>
                <a:lnTo>
                  <a:pt x="413" y="19050"/>
                </a:lnTo>
                <a:lnTo>
                  <a:pt x="19464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22D8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66" name="Freeform 565"/>
          <p:cNvSpPr/>
          <p:nvPr/>
        </p:nvSpPr>
        <p:spPr>
          <a:xfrm>
            <a:off x="5047920" y="0"/>
            <a:ext cx="7007400" cy="6858000"/>
          </a:xfrm>
          <a:custGeom>
            <a:avLst/>
            <a:gdLst/>
            <a:ahLst/>
            <a:cxnLst/>
            <a:rect l="0" t="0" r="r" b="b"/>
            <a:pathLst>
              <a:path w="19465" h="19050">
                <a:moveTo>
                  <a:pt x="19051" y="0"/>
                </a:moveTo>
                <a:lnTo>
                  <a:pt x="0" y="19050"/>
                </a:lnTo>
                <a:lnTo>
                  <a:pt x="414" y="19050"/>
                </a:lnTo>
                <a:lnTo>
                  <a:pt x="19465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32D8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67" name="Freeform 566"/>
          <p:cNvSpPr/>
          <p:nvPr/>
        </p:nvSpPr>
        <p:spPr>
          <a:xfrm>
            <a:off x="5196960" y="0"/>
            <a:ext cx="6995160" cy="6858000"/>
          </a:xfrm>
          <a:custGeom>
            <a:avLst/>
            <a:gdLst/>
            <a:ahLst/>
            <a:cxnLst/>
            <a:rect l="0" t="0" r="r" b="b"/>
            <a:pathLst>
              <a:path w="19431" h="19050">
                <a:moveTo>
                  <a:pt x="19051" y="0"/>
                </a:moveTo>
                <a:lnTo>
                  <a:pt x="0" y="19050"/>
                </a:lnTo>
                <a:lnTo>
                  <a:pt x="380" y="19050"/>
                </a:lnTo>
                <a:lnTo>
                  <a:pt x="19431" y="0"/>
                </a:lnTo>
                <a:lnTo>
                  <a:pt x="19051" y="0"/>
                </a:lnTo>
                <a:close/>
              </a:path>
            </a:pathLst>
          </a:custGeom>
          <a:solidFill>
            <a:srgbClr val="332C8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68" name="Freeform 567"/>
          <p:cNvSpPr/>
          <p:nvPr/>
        </p:nvSpPr>
        <p:spPr>
          <a:xfrm>
            <a:off x="5333760" y="0"/>
            <a:ext cx="6858360" cy="6858000"/>
          </a:xfrm>
          <a:custGeom>
            <a:avLst/>
            <a:gdLst/>
            <a:ahLst/>
            <a:cxnLst/>
            <a:rect l="0" t="0" r="r" b="b"/>
            <a:pathLst>
              <a:path w="19051" h="19050">
                <a:moveTo>
                  <a:pt x="19051" y="0"/>
                </a:moveTo>
                <a:lnTo>
                  <a:pt x="0" y="19050"/>
                </a:lnTo>
                <a:lnTo>
                  <a:pt x="33" y="19050"/>
                </a:lnTo>
                <a:lnTo>
                  <a:pt x="19051" y="33"/>
                </a:lnTo>
                <a:lnTo>
                  <a:pt x="19051" y="0"/>
                </a:lnTo>
                <a:close/>
              </a:path>
            </a:pathLst>
          </a:custGeom>
          <a:solidFill>
            <a:srgbClr val="342C8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69" name="Freeform 568"/>
          <p:cNvSpPr/>
          <p:nvPr/>
        </p:nvSpPr>
        <p:spPr>
          <a:xfrm>
            <a:off x="5345640" y="11880"/>
            <a:ext cx="6846480" cy="6846120"/>
          </a:xfrm>
          <a:custGeom>
            <a:avLst/>
            <a:gdLst/>
            <a:ahLst/>
            <a:cxnLst/>
            <a:rect l="0" t="0" r="r" b="b"/>
            <a:pathLst>
              <a:path w="19018" h="19017">
                <a:moveTo>
                  <a:pt x="19018" y="0"/>
                </a:moveTo>
                <a:lnTo>
                  <a:pt x="0" y="19017"/>
                </a:lnTo>
                <a:lnTo>
                  <a:pt x="414" y="19017"/>
                </a:lnTo>
                <a:lnTo>
                  <a:pt x="19018" y="413"/>
                </a:lnTo>
                <a:lnTo>
                  <a:pt x="19018" y="0"/>
                </a:lnTo>
                <a:close/>
              </a:path>
            </a:pathLst>
          </a:custGeom>
          <a:solidFill>
            <a:srgbClr val="342C8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70" name="Freeform 569"/>
          <p:cNvSpPr/>
          <p:nvPr/>
        </p:nvSpPr>
        <p:spPr>
          <a:xfrm>
            <a:off x="5494680" y="160560"/>
            <a:ext cx="6697440" cy="6697440"/>
          </a:xfrm>
          <a:custGeom>
            <a:avLst/>
            <a:gdLst/>
            <a:ahLst/>
            <a:cxnLst/>
            <a:rect l="0" t="0" r="r" b="b"/>
            <a:pathLst>
              <a:path w="18604" h="18604">
                <a:moveTo>
                  <a:pt x="18604" y="0"/>
                </a:moveTo>
                <a:lnTo>
                  <a:pt x="0" y="18604"/>
                </a:lnTo>
                <a:lnTo>
                  <a:pt x="413" y="18604"/>
                </a:lnTo>
                <a:lnTo>
                  <a:pt x="18604" y="413"/>
                </a:lnTo>
                <a:lnTo>
                  <a:pt x="18604" y="0"/>
                </a:lnTo>
                <a:close/>
              </a:path>
            </a:pathLst>
          </a:custGeom>
          <a:solidFill>
            <a:srgbClr val="342C8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71" name="Freeform 570"/>
          <p:cNvSpPr/>
          <p:nvPr/>
        </p:nvSpPr>
        <p:spPr>
          <a:xfrm>
            <a:off x="5643360" y="309240"/>
            <a:ext cx="6548760" cy="6548760"/>
          </a:xfrm>
          <a:custGeom>
            <a:avLst/>
            <a:gdLst/>
            <a:ahLst/>
            <a:cxnLst/>
            <a:rect l="0" t="0" r="r" b="b"/>
            <a:pathLst>
              <a:path w="18191" h="18191">
                <a:moveTo>
                  <a:pt x="18191" y="0"/>
                </a:moveTo>
                <a:lnTo>
                  <a:pt x="0" y="18191"/>
                </a:lnTo>
                <a:lnTo>
                  <a:pt x="413" y="18191"/>
                </a:lnTo>
                <a:lnTo>
                  <a:pt x="18191" y="414"/>
                </a:lnTo>
                <a:lnTo>
                  <a:pt x="18191" y="0"/>
                </a:lnTo>
                <a:close/>
              </a:path>
            </a:pathLst>
          </a:custGeom>
          <a:solidFill>
            <a:srgbClr val="352B8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72" name="Freeform 571"/>
          <p:cNvSpPr/>
          <p:nvPr/>
        </p:nvSpPr>
        <p:spPr>
          <a:xfrm>
            <a:off x="5792040" y="458280"/>
            <a:ext cx="6400080" cy="6399720"/>
          </a:xfrm>
          <a:custGeom>
            <a:avLst/>
            <a:gdLst/>
            <a:ahLst/>
            <a:cxnLst/>
            <a:rect l="0" t="0" r="r" b="b"/>
            <a:pathLst>
              <a:path w="17778" h="17777">
                <a:moveTo>
                  <a:pt x="17778" y="0"/>
                </a:moveTo>
                <a:lnTo>
                  <a:pt x="0" y="17777"/>
                </a:lnTo>
                <a:lnTo>
                  <a:pt x="414" y="17777"/>
                </a:lnTo>
                <a:lnTo>
                  <a:pt x="17778" y="413"/>
                </a:lnTo>
                <a:lnTo>
                  <a:pt x="17778" y="0"/>
                </a:lnTo>
                <a:close/>
              </a:path>
            </a:pathLst>
          </a:custGeom>
          <a:solidFill>
            <a:srgbClr val="362B8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73" name="Freeform 572"/>
          <p:cNvSpPr/>
          <p:nvPr/>
        </p:nvSpPr>
        <p:spPr>
          <a:xfrm>
            <a:off x="5941080" y="606960"/>
            <a:ext cx="6251040" cy="6251040"/>
          </a:xfrm>
          <a:custGeom>
            <a:avLst/>
            <a:gdLst/>
            <a:ahLst/>
            <a:cxnLst/>
            <a:rect l="0" t="0" r="r" b="b"/>
            <a:pathLst>
              <a:path w="17364" h="17364">
                <a:moveTo>
                  <a:pt x="17364" y="0"/>
                </a:moveTo>
                <a:lnTo>
                  <a:pt x="0" y="17364"/>
                </a:lnTo>
                <a:lnTo>
                  <a:pt x="413" y="17364"/>
                </a:lnTo>
                <a:lnTo>
                  <a:pt x="17364" y="414"/>
                </a:lnTo>
                <a:lnTo>
                  <a:pt x="17364" y="0"/>
                </a:lnTo>
                <a:close/>
              </a:path>
            </a:pathLst>
          </a:custGeom>
          <a:solidFill>
            <a:srgbClr val="362B8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74" name="Freeform 573"/>
          <p:cNvSpPr/>
          <p:nvPr/>
        </p:nvSpPr>
        <p:spPr>
          <a:xfrm>
            <a:off x="6089760" y="756000"/>
            <a:ext cx="6102360" cy="6102000"/>
          </a:xfrm>
          <a:custGeom>
            <a:avLst/>
            <a:gdLst/>
            <a:ahLst/>
            <a:cxnLst/>
            <a:rect l="0" t="0" r="r" b="b"/>
            <a:pathLst>
              <a:path w="16951" h="16950">
                <a:moveTo>
                  <a:pt x="16951" y="0"/>
                </a:moveTo>
                <a:lnTo>
                  <a:pt x="0" y="16950"/>
                </a:lnTo>
                <a:lnTo>
                  <a:pt x="414" y="16950"/>
                </a:lnTo>
                <a:lnTo>
                  <a:pt x="16951" y="413"/>
                </a:lnTo>
                <a:lnTo>
                  <a:pt x="16951" y="0"/>
                </a:lnTo>
                <a:close/>
              </a:path>
            </a:pathLst>
          </a:custGeom>
          <a:solidFill>
            <a:srgbClr val="372A8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75" name="Freeform 574"/>
          <p:cNvSpPr/>
          <p:nvPr/>
        </p:nvSpPr>
        <p:spPr>
          <a:xfrm>
            <a:off x="6238800" y="904680"/>
            <a:ext cx="5953320" cy="5953320"/>
          </a:xfrm>
          <a:custGeom>
            <a:avLst/>
            <a:gdLst/>
            <a:ahLst/>
            <a:cxnLst/>
            <a:rect l="0" t="0" r="r" b="b"/>
            <a:pathLst>
              <a:path w="16537" h="16537">
                <a:moveTo>
                  <a:pt x="16537" y="0"/>
                </a:moveTo>
                <a:lnTo>
                  <a:pt x="0" y="16537"/>
                </a:lnTo>
                <a:lnTo>
                  <a:pt x="413" y="16537"/>
                </a:lnTo>
                <a:lnTo>
                  <a:pt x="16537" y="413"/>
                </a:lnTo>
                <a:lnTo>
                  <a:pt x="16537" y="0"/>
                </a:lnTo>
                <a:close/>
              </a:path>
            </a:pathLst>
          </a:custGeom>
          <a:solidFill>
            <a:srgbClr val="372A8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76" name="Freeform 575"/>
          <p:cNvSpPr/>
          <p:nvPr/>
        </p:nvSpPr>
        <p:spPr>
          <a:xfrm>
            <a:off x="6387480" y="1053360"/>
            <a:ext cx="5804640" cy="5804640"/>
          </a:xfrm>
          <a:custGeom>
            <a:avLst/>
            <a:gdLst/>
            <a:ahLst/>
            <a:cxnLst/>
            <a:rect l="0" t="0" r="r" b="b"/>
            <a:pathLst>
              <a:path w="16124" h="16124">
                <a:moveTo>
                  <a:pt x="16124" y="0"/>
                </a:moveTo>
                <a:lnTo>
                  <a:pt x="0" y="16124"/>
                </a:lnTo>
                <a:lnTo>
                  <a:pt x="414" y="16124"/>
                </a:lnTo>
                <a:lnTo>
                  <a:pt x="16124" y="414"/>
                </a:lnTo>
                <a:lnTo>
                  <a:pt x="16124" y="0"/>
                </a:lnTo>
                <a:close/>
              </a:path>
            </a:pathLst>
          </a:custGeom>
          <a:solidFill>
            <a:srgbClr val="382A8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77" name="Freeform 576"/>
          <p:cNvSpPr/>
          <p:nvPr/>
        </p:nvSpPr>
        <p:spPr>
          <a:xfrm>
            <a:off x="6536520" y="1202400"/>
            <a:ext cx="5655600" cy="5655600"/>
          </a:xfrm>
          <a:custGeom>
            <a:avLst/>
            <a:gdLst/>
            <a:ahLst/>
            <a:cxnLst/>
            <a:rect l="0" t="0" r="r" b="b"/>
            <a:pathLst>
              <a:path w="15710" h="15710">
                <a:moveTo>
                  <a:pt x="15710" y="0"/>
                </a:moveTo>
                <a:lnTo>
                  <a:pt x="0" y="15710"/>
                </a:lnTo>
                <a:lnTo>
                  <a:pt x="413" y="15710"/>
                </a:lnTo>
                <a:lnTo>
                  <a:pt x="15710" y="413"/>
                </a:lnTo>
                <a:lnTo>
                  <a:pt x="15710" y="0"/>
                </a:lnTo>
                <a:close/>
              </a:path>
            </a:pathLst>
          </a:custGeom>
          <a:solidFill>
            <a:srgbClr val="38298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78" name="Freeform 577"/>
          <p:cNvSpPr/>
          <p:nvPr/>
        </p:nvSpPr>
        <p:spPr>
          <a:xfrm>
            <a:off x="6685200" y="1351080"/>
            <a:ext cx="5506920" cy="5506920"/>
          </a:xfrm>
          <a:custGeom>
            <a:avLst/>
            <a:gdLst/>
            <a:ahLst/>
            <a:cxnLst/>
            <a:rect l="0" t="0" r="r" b="b"/>
            <a:pathLst>
              <a:path w="15297" h="15297">
                <a:moveTo>
                  <a:pt x="15297" y="0"/>
                </a:moveTo>
                <a:lnTo>
                  <a:pt x="0" y="15297"/>
                </a:lnTo>
                <a:lnTo>
                  <a:pt x="413" y="15297"/>
                </a:lnTo>
                <a:lnTo>
                  <a:pt x="15297" y="414"/>
                </a:lnTo>
                <a:lnTo>
                  <a:pt x="15297" y="0"/>
                </a:lnTo>
                <a:close/>
              </a:path>
            </a:pathLst>
          </a:custGeom>
          <a:solidFill>
            <a:srgbClr val="39298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79" name="Freeform 578"/>
          <p:cNvSpPr/>
          <p:nvPr/>
        </p:nvSpPr>
        <p:spPr>
          <a:xfrm>
            <a:off x="6833880" y="1500120"/>
            <a:ext cx="5358240" cy="5357880"/>
          </a:xfrm>
          <a:custGeom>
            <a:avLst/>
            <a:gdLst/>
            <a:ahLst/>
            <a:cxnLst/>
            <a:rect l="0" t="0" r="r" b="b"/>
            <a:pathLst>
              <a:path w="14884" h="14883">
                <a:moveTo>
                  <a:pt x="14884" y="0"/>
                </a:moveTo>
                <a:lnTo>
                  <a:pt x="0" y="14883"/>
                </a:lnTo>
                <a:lnTo>
                  <a:pt x="414" y="14883"/>
                </a:lnTo>
                <a:lnTo>
                  <a:pt x="14884" y="413"/>
                </a:lnTo>
                <a:lnTo>
                  <a:pt x="14884" y="0"/>
                </a:lnTo>
                <a:close/>
              </a:path>
            </a:pathLst>
          </a:custGeom>
          <a:solidFill>
            <a:srgbClr val="39298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80" name="Freeform 579"/>
          <p:cNvSpPr/>
          <p:nvPr/>
        </p:nvSpPr>
        <p:spPr>
          <a:xfrm>
            <a:off x="6982920" y="1648800"/>
            <a:ext cx="5209200" cy="5209200"/>
          </a:xfrm>
          <a:custGeom>
            <a:avLst/>
            <a:gdLst/>
            <a:ahLst/>
            <a:cxnLst/>
            <a:rect l="0" t="0" r="r" b="b"/>
            <a:pathLst>
              <a:path w="14470" h="14470">
                <a:moveTo>
                  <a:pt x="14470" y="0"/>
                </a:moveTo>
                <a:lnTo>
                  <a:pt x="0" y="14470"/>
                </a:lnTo>
                <a:lnTo>
                  <a:pt x="413" y="14470"/>
                </a:lnTo>
                <a:lnTo>
                  <a:pt x="14470" y="414"/>
                </a:lnTo>
                <a:lnTo>
                  <a:pt x="14470" y="0"/>
                </a:lnTo>
                <a:close/>
              </a:path>
            </a:pathLst>
          </a:custGeom>
          <a:solidFill>
            <a:srgbClr val="3A2888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81" name="Freeform 580"/>
          <p:cNvSpPr/>
          <p:nvPr/>
        </p:nvSpPr>
        <p:spPr>
          <a:xfrm>
            <a:off x="7131600" y="1797840"/>
            <a:ext cx="5060520" cy="5060160"/>
          </a:xfrm>
          <a:custGeom>
            <a:avLst/>
            <a:gdLst/>
            <a:ahLst/>
            <a:cxnLst/>
            <a:rect l="0" t="0" r="r" b="b"/>
            <a:pathLst>
              <a:path w="14057" h="14056">
                <a:moveTo>
                  <a:pt x="14057" y="0"/>
                </a:moveTo>
                <a:lnTo>
                  <a:pt x="0" y="14056"/>
                </a:lnTo>
                <a:lnTo>
                  <a:pt x="414" y="14056"/>
                </a:lnTo>
                <a:lnTo>
                  <a:pt x="14057" y="413"/>
                </a:lnTo>
                <a:lnTo>
                  <a:pt x="14057" y="0"/>
                </a:lnTo>
                <a:close/>
              </a:path>
            </a:pathLst>
          </a:custGeom>
          <a:solidFill>
            <a:srgbClr val="3A2888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82" name="Freeform 581"/>
          <p:cNvSpPr/>
          <p:nvPr/>
        </p:nvSpPr>
        <p:spPr>
          <a:xfrm>
            <a:off x="7280640" y="1946520"/>
            <a:ext cx="4911480" cy="4911480"/>
          </a:xfrm>
          <a:custGeom>
            <a:avLst/>
            <a:gdLst/>
            <a:ahLst/>
            <a:cxnLst/>
            <a:rect l="0" t="0" r="r" b="b"/>
            <a:pathLst>
              <a:path w="13643" h="13643">
                <a:moveTo>
                  <a:pt x="13643" y="0"/>
                </a:moveTo>
                <a:lnTo>
                  <a:pt x="0" y="13643"/>
                </a:lnTo>
                <a:lnTo>
                  <a:pt x="414" y="13643"/>
                </a:lnTo>
                <a:lnTo>
                  <a:pt x="13643" y="413"/>
                </a:lnTo>
                <a:lnTo>
                  <a:pt x="13643" y="0"/>
                </a:lnTo>
                <a:close/>
              </a:path>
            </a:pathLst>
          </a:custGeom>
          <a:solidFill>
            <a:srgbClr val="3B2888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83" name="Freeform 582"/>
          <p:cNvSpPr/>
          <p:nvPr/>
        </p:nvSpPr>
        <p:spPr>
          <a:xfrm>
            <a:off x="7429320" y="2095200"/>
            <a:ext cx="4762800" cy="4762800"/>
          </a:xfrm>
          <a:custGeom>
            <a:avLst/>
            <a:gdLst/>
            <a:ahLst/>
            <a:cxnLst/>
            <a:rect l="0" t="0" r="r" b="b"/>
            <a:pathLst>
              <a:path w="13230" h="13230">
                <a:moveTo>
                  <a:pt x="13230" y="0"/>
                </a:moveTo>
                <a:lnTo>
                  <a:pt x="0" y="13230"/>
                </a:lnTo>
                <a:lnTo>
                  <a:pt x="413" y="13230"/>
                </a:lnTo>
                <a:lnTo>
                  <a:pt x="13230" y="414"/>
                </a:lnTo>
                <a:lnTo>
                  <a:pt x="13230" y="0"/>
                </a:lnTo>
                <a:close/>
              </a:path>
            </a:pathLst>
          </a:custGeom>
          <a:solidFill>
            <a:srgbClr val="3B278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84" name="Freeform 583"/>
          <p:cNvSpPr/>
          <p:nvPr/>
        </p:nvSpPr>
        <p:spPr>
          <a:xfrm>
            <a:off x="7578000" y="2244240"/>
            <a:ext cx="4614120" cy="4613760"/>
          </a:xfrm>
          <a:custGeom>
            <a:avLst/>
            <a:gdLst/>
            <a:ahLst/>
            <a:cxnLst/>
            <a:rect l="0" t="0" r="r" b="b"/>
            <a:pathLst>
              <a:path w="12817" h="12816">
                <a:moveTo>
                  <a:pt x="12817" y="0"/>
                </a:moveTo>
                <a:lnTo>
                  <a:pt x="0" y="12816"/>
                </a:lnTo>
                <a:lnTo>
                  <a:pt x="414" y="12816"/>
                </a:lnTo>
                <a:lnTo>
                  <a:pt x="12817" y="414"/>
                </a:lnTo>
                <a:lnTo>
                  <a:pt x="12817" y="0"/>
                </a:lnTo>
                <a:close/>
              </a:path>
            </a:pathLst>
          </a:custGeom>
          <a:solidFill>
            <a:srgbClr val="3C278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85" name="Freeform 584"/>
          <p:cNvSpPr/>
          <p:nvPr/>
        </p:nvSpPr>
        <p:spPr>
          <a:xfrm>
            <a:off x="7727040" y="2392920"/>
            <a:ext cx="4465080" cy="4465080"/>
          </a:xfrm>
          <a:custGeom>
            <a:avLst/>
            <a:gdLst/>
            <a:ahLst/>
            <a:cxnLst/>
            <a:rect l="0" t="0" r="r" b="b"/>
            <a:pathLst>
              <a:path w="12403" h="12403">
                <a:moveTo>
                  <a:pt x="12403" y="0"/>
                </a:moveTo>
                <a:lnTo>
                  <a:pt x="0" y="12403"/>
                </a:lnTo>
                <a:lnTo>
                  <a:pt x="413" y="12403"/>
                </a:lnTo>
                <a:lnTo>
                  <a:pt x="12403" y="414"/>
                </a:lnTo>
                <a:lnTo>
                  <a:pt x="12403" y="0"/>
                </a:lnTo>
                <a:close/>
              </a:path>
            </a:pathLst>
          </a:custGeom>
          <a:solidFill>
            <a:srgbClr val="3C2789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86" name="Freeform 585"/>
          <p:cNvSpPr/>
          <p:nvPr/>
        </p:nvSpPr>
        <p:spPr>
          <a:xfrm>
            <a:off x="7875720" y="2541960"/>
            <a:ext cx="4316400" cy="4316040"/>
          </a:xfrm>
          <a:custGeom>
            <a:avLst/>
            <a:gdLst/>
            <a:ahLst/>
            <a:cxnLst/>
            <a:rect l="0" t="0" r="r" b="b"/>
            <a:pathLst>
              <a:path w="11990" h="11989">
                <a:moveTo>
                  <a:pt x="11990" y="0"/>
                </a:moveTo>
                <a:lnTo>
                  <a:pt x="0" y="11989"/>
                </a:lnTo>
                <a:lnTo>
                  <a:pt x="414" y="11989"/>
                </a:lnTo>
                <a:lnTo>
                  <a:pt x="11990" y="413"/>
                </a:lnTo>
                <a:lnTo>
                  <a:pt x="11990" y="0"/>
                </a:lnTo>
                <a:close/>
              </a:path>
            </a:pathLst>
          </a:custGeom>
          <a:solidFill>
            <a:srgbClr val="3D268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87" name="Freeform 586"/>
          <p:cNvSpPr/>
          <p:nvPr/>
        </p:nvSpPr>
        <p:spPr>
          <a:xfrm>
            <a:off x="8024760" y="2690640"/>
            <a:ext cx="4167360" cy="4167360"/>
          </a:xfrm>
          <a:custGeom>
            <a:avLst/>
            <a:gdLst/>
            <a:ahLst/>
            <a:cxnLst/>
            <a:rect l="0" t="0" r="r" b="b"/>
            <a:pathLst>
              <a:path w="11576" h="11576">
                <a:moveTo>
                  <a:pt x="11576" y="0"/>
                </a:moveTo>
                <a:lnTo>
                  <a:pt x="0" y="11576"/>
                </a:lnTo>
                <a:lnTo>
                  <a:pt x="413" y="11576"/>
                </a:lnTo>
                <a:lnTo>
                  <a:pt x="11576" y="413"/>
                </a:lnTo>
                <a:lnTo>
                  <a:pt x="11576" y="0"/>
                </a:lnTo>
                <a:close/>
              </a:path>
            </a:pathLst>
          </a:custGeom>
          <a:solidFill>
            <a:srgbClr val="3D268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88" name="Freeform 587"/>
          <p:cNvSpPr/>
          <p:nvPr/>
        </p:nvSpPr>
        <p:spPr>
          <a:xfrm>
            <a:off x="8173440" y="2839320"/>
            <a:ext cx="4018680" cy="4018680"/>
          </a:xfrm>
          <a:custGeom>
            <a:avLst/>
            <a:gdLst/>
            <a:ahLst/>
            <a:cxnLst/>
            <a:rect l="0" t="0" r="r" b="b"/>
            <a:pathLst>
              <a:path w="11163" h="11163">
                <a:moveTo>
                  <a:pt x="11163" y="0"/>
                </a:moveTo>
                <a:lnTo>
                  <a:pt x="0" y="11163"/>
                </a:lnTo>
                <a:lnTo>
                  <a:pt x="413" y="11163"/>
                </a:lnTo>
                <a:lnTo>
                  <a:pt x="11163" y="414"/>
                </a:lnTo>
                <a:lnTo>
                  <a:pt x="11163" y="0"/>
                </a:lnTo>
                <a:close/>
              </a:path>
            </a:pathLst>
          </a:custGeom>
          <a:solidFill>
            <a:srgbClr val="3E268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89" name="Freeform 588"/>
          <p:cNvSpPr/>
          <p:nvPr/>
        </p:nvSpPr>
        <p:spPr>
          <a:xfrm>
            <a:off x="8322120" y="2988360"/>
            <a:ext cx="3870000" cy="3869640"/>
          </a:xfrm>
          <a:custGeom>
            <a:avLst/>
            <a:gdLst/>
            <a:ahLst/>
            <a:cxnLst/>
            <a:rect l="0" t="0" r="r" b="b"/>
            <a:pathLst>
              <a:path w="10750" h="10749">
                <a:moveTo>
                  <a:pt x="10750" y="0"/>
                </a:moveTo>
                <a:lnTo>
                  <a:pt x="0" y="10749"/>
                </a:lnTo>
                <a:lnTo>
                  <a:pt x="414" y="10749"/>
                </a:lnTo>
                <a:lnTo>
                  <a:pt x="10750" y="413"/>
                </a:lnTo>
                <a:lnTo>
                  <a:pt x="10750" y="0"/>
                </a:lnTo>
                <a:close/>
              </a:path>
            </a:pathLst>
          </a:custGeom>
          <a:solidFill>
            <a:srgbClr val="3F258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90" name="Freeform 589"/>
          <p:cNvSpPr/>
          <p:nvPr/>
        </p:nvSpPr>
        <p:spPr>
          <a:xfrm>
            <a:off x="8471160" y="3137040"/>
            <a:ext cx="3720960" cy="3720960"/>
          </a:xfrm>
          <a:custGeom>
            <a:avLst/>
            <a:gdLst/>
            <a:ahLst/>
            <a:cxnLst/>
            <a:rect l="0" t="0" r="r" b="b"/>
            <a:pathLst>
              <a:path w="10336" h="10336">
                <a:moveTo>
                  <a:pt x="10336" y="0"/>
                </a:moveTo>
                <a:lnTo>
                  <a:pt x="0" y="10336"/>
                </a:lnTo>
                <a:lnTo>
                  <a:pt x="413" y="10336"/>
                </a:lnTo>
                <a:lnTo>
                  <a:pt x="10336" y="414"/>
                </a:lnTo>
                <a:lnTo>
                  <a:pt x="10336" y="0"/>
                </a:lnTo>
                <a:close/>
              </a:path>
            </a:pathLst>
          </a:custGeom>
          <a:solidFill>
            <a:srgbClr val="3F258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91" name="Freeform 590"/>
          <p:cNvSpPr/>
          <p:nvPr/>
        </p:nvSpPr>
        <p:spPr>
          <a:xfrm>
            <a:off x="8619840" y="3286080"/>
            <a:ext cx="3572280" cy="3571920"/>
          </a:xfrm>
          <a:custGeom>
            <a:avLst/>
            <a:gdLst/>
            <a:ahLst/>
            <a:cxnLst/>
            <a:rect l="0" t="0" r="r" b="b"/>
            <a:pathLst>
              <a:path w="9923" h="9922">
                <a:moveTo>
                  <a:pt x="9923" y="0"/>
                </a:moveTo>
                <a:lnTo>
                  <a:pt x="0" y="9922"/>
                </a:lnTo>
                <a:lnTo>
                  <a:pt x="414" y="9922"/>
                </a:lnTo>
                <a:lnTo>
                  <a:pt x="9923" y="413"/>
                </a:lnTo>
                <a:lnTo>
                  <a:pt x="9923" y="0"/>
                </a:lnTo>
                <a:close/>
              </a:path>
            </a:pathLst>
          </a:custGeom>
          <a:solidFill>
            <a:srgbClr val="40258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92" name="Freeform 591"/>
          <p:cNvSpPr/>
          <p:nvPr/>
        </p:nvSpPr>
        <p:spPr>
          <a:xfrm>
            <a:off x="8768880" y="3434760"/>
            <a:ext cx="3423240" cy="3423240"/>
          </a:xfrm>
          <a:custGeom>
            <a:avLst/>
            <a:gdLst/>
            <a:ahLst/>
            <a:cxnLst/>
            <a:rect l="0" t="0" r="r" b="b"/>
            <a:pathLst>
              <a:path w="9509" h="9509">
                <a:moveTo>
                  <a:pt x="9509" y="0"/>
                </a:moveTo>
                <a:lnTo>
                  <a:pt x="0" y="9509"/>
                </a:lnTo>
                <a:lnTo>
                  <a:pt x="413" y="9509"/>
                </a:lnTo>
                <a:lnTo>
                  <a:pt x="9509" y="413"/>
                </a:lnTo>
                <a:lnTo>
                  <a:pt x="9509" y="0"/>
                </a:lnTo>
                <a:close/>
              </a:path>
            </a:pathLst>
          </a:custGeom>
          <a:solidFill>
            <a:srgbClr val="40248C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93" name="Freeform 592"/>
          <p:cNvSpPr/>
          <p:nvPr/>
        </p:nvSpPr>
        <p:spPr>
          <a:xfrm>
            <a:off x="8917560" y="3583440"/>
            <a:ext cx="3274560" cy="3274560"/>
          </a:xfrm>
          <a:custGeom>
            <a:avLst/>
            <a:gdLst/>
            <a:ahLst/>
            <a:cxnLst/>
            <a:rect l="0" t="0" r="r" b="b"/>
            <a:pathLst>
              <a:path w="9096" h="9096">
                <a:moveTo>
                  <a:pt x="9096" y="0"/>
                </a:moveTo>
                <a:lnTo>
                  <a:pt x="0" y="9096"/>
                </a:lnTo>
                <a:lnTo>
                  <a:pt x="414" y="9096"/>
                </a:lnTo>
                <a:lnTo>
                  <a:pt x="9096" y="414"/>
                </a:lnTo>
                <a:lnTo>
                  <a:pt x="9096" y="0"/>
                </a:lnTo>
                <a:close/>
              </a:path>
            </a:pathLst>
          </a:custGeom>
          <a:solidFill>
            <a:srgbClr val="41248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94" name="Freeform 593"/>
          <p:cNvSpPr/>
          <p:nvPr/>
        </p:nvSpPr>
        <p:spPr>
          <a:xfrm>
            <a:off x="9066600" y="3732480"/>
            <a:ext cx="3125520" cy="3125520"/>
          </a:xfrm>
          <a:custGeom>
            <a:avLst/>
            <a:gdLst/>
            <a:ahLst/>
            <a:cxnLst/>
            <a:rect l="0" t="0" r="r" b="b"/>
            <a:pathLst>
              <a:path w="8682" h="8682">
                <a:moveTo>
                  <a:pt x="8682" y="0"/>
                </a:moveTo>
                <a:lnTo>
                  <a:pt x="0" y="8682"/>
                </a:lnTo>
                <a:lnTo>
                  <a:pt x="413" y="8682"/>
                </a:lnTo>
                <a:lnTo>
                  <a:pt x="8682" y="413"/>
                </a:lnTo>
                <a:lnTo>
                  <a:pt x="8682" y="0"/>
                </a:lnTo>
                <a:close/>
              </a:path>
            </a:pathLst>
          </a:custGeom>
          <a:solidFill>
            <a:srgbClr val="41248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95" name="Freeform 594"/>
          <p:cNvSpPr/>
          <p:nvPr/>
        </p:nvSpPr>
        <p:spPr>
          <a:xfrm>
            <a:off x="9215280" y="3881160"/>
            <a:ext cx="2976840" cy="2976840"/>
          </a:xfrm>
          <a:custGeom>
            <a:avLst/>
            <a:gdLst/>
            <a:ahLst/>
            <a:cxnLst/>
            <a:rect l="0" t="0" r="r" b="b"/>
            <a:pathLst>
              <a:path w="8269" h="8269">
                <a:moveTo>
                  <a:pt x="8269" y="0"/>
                </a:moveTo>
                <a:lnTo>
                  <a:pt x="0" y="8269"/>
                </a:lnTo>
                <a:lnTo>
                  <a:pt x="413" y="8269"/>
                </a:lnTo>
                <a:lnTo>
                  <a:pt x="8269" y="414"/>
                </a:lnTo>
                <a:lnTo>
                  <a:pt x="8269" y="0"/>
                </a:lnTo>
                <a:close/>
              </a:path>
            </a:pathLst>
          </a:custGeom>
          <a:solidFill>
            <a:srgbClr val="42238D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96" name="Freeform 595"/>
          <p:cNvSpPr/>
          <p:nvPr/>
        </p:nvSpPr>
        <p:spPr>
          <a:xfrm>
            <a:off x="9363960" y="4030200"/>
            <a:ext cx="2828160" cy="2827800"/>
          </a:xfrm>
          <a:custGeom>
            <a:avLst/>
            <a:gdLst/>
            <a:ahLst/>
            <a:cxnLst/>
            <a:rect l="0" t="0" r="r" b="b"/>
            <a:pathLst>
              <a:path w="7856" h="7855">
                <a:moveTo>
                  <a:pt x="7856" y="0"/>
                </a:moveTo>
                <a:lnTo>
                  <a:pt x="0" y="7855"/>
                </a:lnTo>
                <a:lnTo>
                  <a:pt x="414" y="7855"/>
                </a:lnTo>
                <a:lnTo>
                  <a:pt x="7856" y="413"/>
                </a:lnTo>
                <a:lnTo>
                  <a:pt x="7856" y="0"/>
                </a:lnTo>
                <a:close/>
              </a:path>
            </a:pathLst>
          </a:custGeom>
          <a:solidFill>
            <a:srgbClr val="42238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97" name="Freeform 596"/>
          <p:cNvSpPr/>
          <p:nvPr/>
        </p:nvSpPr>
        <p:spPr>
          <a:xfrm>
            <a:off x="9513000" y="4178880"/>
            <a:ext cx="2679120" cy="2679120"/>
          </a:xfrm>
          <a:custGeom>
            <a:avLst/>
            <a:gdLst/>
            <a:ahLst/>
            <a:cxnLst/>
            <a:rect l="0" t="0" r="r" b="b"/>
            <a:pathLst>
              <a:path w="7442" h="7442">
                <a:moveTo>
                  <a:pt x="7442" y="0"/>
                </a:moveTo>
                <a:lnTo>
                  <a:pt x="0" y="7442"/>
                </a:lnTo>
                <a:lnTo>
                  <a:pt x="413" y="7442"/>
                </a:lnTo>
                <a:lnTo>
                  <a:pt x="7442" y="414"/>
                </a:lnTo>
                <a:lnTo>
                  <a:pt x="7442" y="0"/>
                </a:lnTo>
                <a:close/>
              </a:path>
            </a:pathLst>
          </a:custGeom>
          <a:solidFill>
            <a:srgbClr val="43238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98" name="Freeform 597"/>
          <p:cNvSpPr/>
          <p:nvPr/>
        </p:nvSpPr>
        <p:spPr>
          <a:xfrm>
            <a:off x="9661680" y="4327920"/>
            <a:ext cx="2530440" cy="2530080"/>
          </a:xfrm>
          <a:custGeom>
            <a:avLst/>
            <a:gdLst/>
            <a:ahLst/>
            <a:cxnLst/>
            <a:rect l="0" t="0" r="r" b="b"/>
            <a:pathLst>
              <a:path w="7029" h="7028">
                <a:moveTo>
                  <a:pt x="7029" y="0"/>
                </a:moveTo>
                <a:lnTo>
                  <a:pt x="0" y="7028"/>
                </a:lnTo>
                <a:lnTo>
                  <a:pt x="414" y="7028"/>
                </a:lnTo>
                <a:lnTo>
                  <a:pt x="7029" y="413"/>
                </a:lnTo>
                <a:lnTo>
                  <a:pt x="7029" y="0"/>
                </a:lnTo>
                <a:close/>
              </a:path>
            </a:pathLst>
          </a:custGeom>
          <a:solidFill>
            <a:srgbClr val="43228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99" name="Freeform 598"/>
          <p:cNvSpPr/>
          <p:nvPr/>
        </p:nvSpPr>
        <p:spPr>
          <a:xfrm>
            <a:off x="9810720" y="4476600"/>
            <a:ext cx="2381400" cy="2381400"/>
          </a:xfrm>
          <a:custGeom>
            <a:avLst/>
            <a:gdLst/>
            <a:ahLst/>
            <a:cxnLst/>
            <a:rect l="0" t="0" r="r" b="b"/>
            <a:pathLst>
              <a:path w="6615" h="6615">
                <a:moveTo>
                  <a:pt x="6615" y="0"/>
                </a:moveTo>
                <a:lnTo>
                  <a:pt x="0" y="6615"/>
                </a:lnTo>
                <a:lnTo>
                  <a:pt x="413" y="6615"/>
                </a:lnTo>
                <a:lnTo>
                  <a:pt x="6615" y="413"/>
                </a:lnTo>
                <a:lnTo>
                  <a:pt x="6615" y="0"/>
                </a:lnTo>
                <a:close/>
              </a:path>
            </a:pathLst>
          </a:custGeom>
          <a:solidFill>
            <a:srgbClr val="44228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00" name="Freeform 599"/>
          <p:cNvSpPr/>
          <p:nvPr/>
        </p:nvSpPr>
        <p:spPr>
          <a:xfrm>
            <a:off x="9959400" y="4625280"/>
            <a:ext cx="2232720" cy="2232720"/>
          </a:xfrm>
          <a:custGeom>
            <a:avLst/>
            <a:gdLst/>
            <a:ahLst/>
            <a:cxnLst/>
            <a:rect l="0" t="0" r="r" b="b"/>
            <a:pathLst>
              <a:path w="6202" h="6202">
                <a:moveTo>
                  <a:pt x="6202" y="0"/>
                </a:moveTo>
                <a:lnTo>
                  <a:pt x="0" y="6202"/>
                </a:lnTo>
                <a:lnTo>
                  <a:pt x="414" y="6202"/>
                </a:lnTo>
                <a:lnTo>
                  <a:pt x="6202" y="414"/>
                </a:lnTo>
                <a:lnTo>
                  <a:pt x="6202" y="0"/>
                </a:lnTo>
                <a:close/>
              </a:path>
            </a:pathLst>
          </a:custGeom>
          <a:solidFill>
            <a:srgbClr val="44228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01" name="Freeform 600"/>
          <p:cNvSpPr/>
          <p:nvPr/>
        </p:nvSpPr>
        <p:spPr>
          <a:xfrm>
            <a:off x="10108080" y="4774320"/>
            <a:ext cx="2084040" cy="2083680"/>
          </a:xfrm>
          <a:custGeom>
            <a:avLst/>
            <a:gdLst/>
            <a:ahLst/>
            <a:cxnLst/>
            <a:rect l="0" t="0" r="r" b="b"/>
            <a:pathLst>
              <a:path w="5789" h="5788">
                <a:moveTo>
                  <a:pt x="5789" y="0"/>
                </a:moveTo>
                <a:lnTo>
                  <a:pt x="0" y="5788"/>
                </a:lnTo>
                <a:lnTo>
                  <a:pt x="414" y="5788"/>
                </a:lnTo>
                <a:lnTo>
                  <a:pt x="5789" y="413"/>
                </a:lnTo>
                <a:lnTo>
                  <a:pt x="5789" y="0"/>
                </a:lnTo>
                <a:close/>
              </a:path>
            </a:pathLst>
          </a:custGeom>
          <a:solidFill>
            <a:srgbClr val="45229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02" name="Freeform 601"/>
          <p:cNvSpPr/>
          <p:nvPr/>
        </p:nvSpPr>
        <p:spPr>
          <a:xfrm>
            <a:off x="10257120" y="4923000"/>
            <a:ext cx="1935000" cy="1935000"/>
          </a:xfrm>
          <a:custGeom>
            <a:avLst/>
            <a:gdLst/>
            <a:ahLst/>
            <a:cxnLst/>
            <a:rect l="0" t="0" r="r" b="b"/>
            <a:pathLst>
              <a:path w="5375" h="5375">
                <a:moveTo>
                  <a:pt x="5375" y="0"/>
                </a:moveTo>
                <a:lnTo>
                  <a:pt x="0" y="5375"/>
                </a:lnTo>
                <a:lnTo>
                  <a:pt x="413" y="5375"/>
                </a:lnTo>
                <a:lnTo>
                  <a:pt x="5375" y="414"/>
                </a:lnTo>
                <a:lnTo>
                  <a:pt x="5375" y="0"/>
                </a:lnTo>
                <a:close/>
              </a:path>
            </a:pathLst>
          </a:custGeom>
          <a:solidFill>
            <a:srgbClr val="45219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03" name="Freeform 602"/>
          <p:cNvSpPr/>
          <p:nvPr/>
        </p:nvSpPr>
        <p:spPr>
          <a:xfrm>
            <a:off x="10405800" y="5072040"/>
            <a:ext cx="1786320" cy="1785960"/>
          </a:xfrm>
          <a:custGeom>
            <a:avLst/>
            <a:gdLst/>
            <a:ahLst/>
            <a:cxnLst/>
            <a:rect l="0" t="0" r="r" b="b"/>
            <a:pathLst>
              <a:path w="4962" h="4961">
                <a:moveTo>
                  <a:pt x="4962" y="0"/>
                </a:moveTo>
                <a:lnTo>
                  <a:pt x="0" y="4961"/>
                </a:lnTo>
                <a:lnTo>
                  <a:pt x="414" y="4961"/>
                </a:lnTo>
                <a:lnTo>
                  <a:pt x="4962" y="413"/>
                </a:lnTo>
                <a:lnTo>
                  <a:pt x="4962" y="0"/>
                </a:lnTo>
                <a:close/>
              </a:path>
            </a:pathLst>
          </a:custGeom>
          <a:solidFill>
            <a:srgbClr val="46219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04" name="Freeform 603"/>
          <p:cNvSpPr/>
          <p:nvPr/>
        </p:nvSpPr>
        <p:spPr>
          <a:xfrm>
            <a:off x="10554840" y="5220720"/>
            <a:ext cx="1637280" cy="1637280"/>
          </a:xfrm>
          <a:custGeom>
            <a:avLst/>
            <a:gdLst/>
            <a:ahLst/>
            <a:cxnLst/>
            <a:rect l="0" t="0" r="r" b="b"/>
            <a:pathLst>
              <a:path w="4548" h="4548">
                <a:moveTo>
                  <a:pt x="4548" y="0"/>
                </a:moveTo>
                <a:lnTo>
                  <a:pt x="0" y="4548"/>
                </a:lnTo>
                <a:lnTo>
                  <a:pt x="414" y="4548"/>
                </a:lnTo>
                <a:lnTo>
                  <a:pt x="4548" y="413"/>
                </a:lnTo>
                <a:lnTo>
                  <a:pt x="4548" y="0"/>
                </a:lnTo>
                <a:close/>
              </a:path>
            </a:pathLst>
          </a:custGeom>
          <a:solidFill>
            <a:srgbClr val="46219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05" name="Freeform 604"/>
          <p:cNvSpPr/>
          <p:nvPr/>
        </p:nvSpPr>
        <p:spPr>
          <a:xfrm>
            <a:off x="10703520" y="5369400"/>
            <a:ext cx="1488600" cy="1488600"/>
          </a:xfrm>
          <a:custGeom>
            <a:avLst/>
            <a:gdLst/>
            <a:ahLst/>
            <a:cxnLst/>
            <a:rect l="0" t="0" r="r" b="b"/>
            <a:pathLst>
              <a:path w="4135" h="4135">
                <a:moveTo>
                  <a:pt x="4135" y="0"/>
                </a:moveTo>
                <a:lnTo>
                  <a:pt x="0" y="4135"/>
                </a:lnTo>
                <a:lnTo>
                  <a:pt x="413" y="4135"/>
                </a:lnTo>
                <a:lnTo>
                  <a:pt x="4135" y="414"/>
                </a:lnTo>
                <a:lnTo>
                  <a:pt x="4135" y="0"/>
                </a:lnTo>
                <a:close/>
              </a:path>
            </a:pathLst>
          </a:custGeom>
          <a:solidFill>
            <a:srgbClr val="472091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06" name="Freeform 605"/>
          <p:cNvSpPr/>
          <p:nvPr/>
        </p:nvSpPr>
        <p:spPr>
          <a:xfrm>
            <a:off x="10852200" y="5518440"/>
            <a:ext cx="1339920" cy="1339560"/>
          </a:xfrm>
          <a:custGeom>
            <a:avLst/>
            <a:gdLst/>
            <a:ahLst/>
            <a:cxnLst/>
            <a:rect l="0" t="0" r="r" b="b"/>
            <a:pathLst>
              <a:path w="3722" h="3721">
                <a:moveTo>
                  <a:pt x="3722" y="0"/>
                </a:moveTo>
                <a:lnTo>
                  <a:pt x="0" y="3721"/>
                </a:lnTo>
                <a:lnTo>
                  <a:pt x="414" y="3721"/>
                </a:lnTo>
                <a:lnTo>
                  <a:pt x="3722" y="413"/>
                </a:lnTo>
                <a:lnTo>
                  <a:pt x="3722" y="0"/>
                </a:lnTo>
                <a:close/>
              </a:path>
            </a:pathLst>
          </a:custGeom>
          <a:solidFill>
            <a:srgbClr val="48209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07" name="Freeform 606"/>
          <p:cNvSpPr/>
          <p:nvPr/>
        </p:nvSpPr>
        <p:spPr>
          <a:xfrm>
            <a:off x="11001240" y="5667120"/>
            <a:ext cx="1190880" cy="1190880"/>
          </a:xfrm>
          <a:custGeom>
            <a:avLst/>
            <a:gdLst/>
            <a:ahLst/>
            <a:cxnLst/>
            <a:rect l="0" t="0" r="r" b="b"/>
            <a:pathLst>
              <a:path w="3308" h="3308">
                <a:moveTo>
                  <a:pt x="3308" y="0"/>
                </a:moveTo>
                <a:lnTo>
                  <a:pt x="0" y="3308"/>
                </a:lnTo>
                <a:lnTo>
                  <a:pt x="413" y="3308"/>
                </a:lnTo>
                <a:lnTo>
                  <a:pt x="3308" y="414"/>
                </a:lnTo>
                <a:lnTo>
                  <a:pt x="3308" y="0"/>
                </a:lnTo>
                <a:close/>
              </a:path>
            </a:pathLst>
          </a:custGeom>
          <a:solidFill>
            <a:srgbClr val="48209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08" name="Freeform 607"/>
          <p:cNvSpPr/>
          <p:nvPr/>
        </p:nvSpPr>
        <p:spPr>
          <a:xfrm>
            <a:off x="11149920" y="5816160"/>
            <a:ext cx="1042200" cy="1041840"/>
          </a:xfrm>
          <a:custGeom>
            <a:avLst/>
            <a:gdLst/>
            <a:ahLst/>
            <a:cxnLst/>
            <a:rect l="0" t="0" r="r" b="b"/>
            <a:pathLst>
              <a:path w="2895" h="2894">
                <a:moveTo>
                  <a:pt x="2895" y="0"/>
                </a:moveTo>
                <a:lnTo>
                  <a:pt x="0" y="2894"/>
                </a:lnTo>
                <a:lnTo>
                  <a:pt x="414" y="2894"/>
                </a:lnTo>
                <a:lnTo>
                  <a:pt x="2895" y="413"/>
                </a:lnTo>
                <a:lnTo>
                  <a:pt x="2895" y="0"/>
                </a:lnTo>
                <a:close/>
              </a:path>
            </a:pathLst>
          </a:custGeom>
          <a:solidFill>
            <a:srgbClr val="491F9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09" name="Freeform 608"/>
          <p:cNvSpPr/>
          <p:nvPr/>
        </p:nvSpPr>
        <p:spPr>
          <a:xfrm>
            <a:off x="11298960" y="5964840"/>
            <a:ext cx="893160" cy="893160"/>
          </a:xfrm>
          <a:custGeom>
            <a:avLst/>
            <a:gdLst/>
            <a:ahLst/>
            <a:cxnLst/>
            <a:rect l="0" t="0" r="r" b="b"/>
            <a:pathLst>
              <a:path w="2481" h="2481">
                <a:moveTo>
                  <a:pt x="2481" y="0"/>
                </a:moveTo>
                <a:lnTo>
                  <a:pt x="0" y="2481"/>
                </a:lnTo>
                <a:lnTo>
                  <a:pt x="413" y="2481"/>
                </a:lnTo>
                <a:lnTo>
                  <a:pt x="2481" y="413"/>
                </a:lnTo>
                <a:lnTo>
                  <a:pt x="2481" y="0"/>
                </a:lnTo>
                <a:close/>
              </a:path>
            </a:pathLst>
          </a:custGeom>
          <a:solidFill>
            <a:srgbClr val="491F9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10" name="Freeform 609"/>
          <p:cNvSpPr/>
          <p:nvPr/>
        </p:nvSpPr>
        <p:spPr>
          <a:xfrm>
            <a:off x="11447640" y="6113520"/>
            <a:ext cx="744480" cy="744480"/>
          </a:xfrm>
          <a:custGeom>
            <a:avLst/>
            <a:gdLst/>
            <a:ahLst/>
            <a:cxnLst/>
            <a:rect l="0" t="0" r="r" b="b"/>
            <a:pathLst>
              <a:path w="2068" h="2068">
                <a:moveTo>
                  <a:pt x="2068" y="0"/>
                </a:moveTo>
                <a:lnTo>
                  <a:pt x="0" y="2068"/>
                </a:lnTo>
                <a:lnTo>
                  <a:pt x="415" y="2068"/>
                </a:lnTo>
                <a:lnTo>
                  <a:pt x="2068" y="414"/>
                </a:lnTo>
                <a:lnTo>
                  <a:pt x="2068" y="0"/>
                </a:lnTo>
                <a:close/>
              </a:path>
            </a:pathLst>
          </a:custGeom>
          <a:solidFill>
            <a:srgbClr val="4A1F9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11" name="Freeform 610"/>
          <p:cNvSpPr/>
          <p:nvPr/>
        </p:nvSpPr>
        <p:spPr>
          <a:xfrm>
            <a:off x="11596680" y="6262560"/>
            <a:ext cx="595440" cy="595440"/>
          </a:xfrm>
          <a:custGeom>
            <a:avLst/>
            <a:gdLst/>
            <a:ahLst/>
            <a:cxnLst/>
            <a:rect l="0" t="0" r="r" b="b"/>
            <a:pathLst>
              <a:path w="1654" h="1654">
                <a:moveTo>
                  <a:pt x="1654" y="0"/>
                </a:moveTo>
                <a:lnTo>
                  <a:pt x="0" y="1654"/>
                </a:lnTo>
                <a:lnTo>
                  <a:pt x="414" y="1654"/>
                </a:lnTo>
                <a:lnTo>
                  <a:pt x="1654" y="413"/>
                </a:lnTo>
                <a:lnTo>
                  <a:pt x="1654" y="0"/>
                </a:lnTo>
                <a:close/>
              </a:path>
            </a:pathLst>
          </a:custGeom>
          <a:solidFill>
            <a:srgbClr val="4A1E9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12" name="Freeform 611"/>
          <p:cNvSpPr/>
          <p:nvPr/>
        </p:nvSpPr>
        <p:spPr>
          <a:xfrm>
            <a:off x="11745360" y="6411240"/>
            <a:ext cx="446760" cy="446760"/>
          </a:xfrm>
          <a:custGeom>
            <a:avLst/>
            <a:gdLst/>
            <a:ahLst/>
            <a:cxnLst/>
            <a:rect l="0" t="0" r="r" b="b"/>
            <a:pathLst>
              <a:path w="1241" h="1241">
                <a:moveTo>
                  <a:pt x="1241" y="0"/>
                </a:moveTo>
                <a:lnTo>
                  <a:pt x="0" y="1241"/>
                </a:lnTo>
                <a:lnTo>
                  <a:pt x="414" y="1241"/>
                </a:lnTo>
                <a:lnTo>
                  <a:pt x="1241" y="415"/>
                </a:lnTo>
                <a:lnTo>
                  <a:pt x="1241" y="0"/>
                </a:lnTo>
                <a:close/>
              </a:path>
            </a:pathLst>
          </a:custGeom>
          <a:solidFill>
            <a:srgbClr val="4B1E9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13" name="Freeform 612"/>
          <p:cNvSpPr/>
          <p:nvPr/>
        </p:nvSpPr>
        <p:spPr>
          <a:xfrm>
            <a:off x="11894040" y="6560280"/>
            <a:ext cx="298080" cy="297720"/>
          </a:xfrm>
          <a:custGeom>
            <a:avLst/>
            <a:gdLst/>
            <a:ahLst/>
            <a:cxnLst/>
            <a:rect l="0" t="0" r="r" b="b"/>
            <a:pathLst>
              <a:path w="828" h="827">
                <a:moveTo>
                  <a:pt x="828" y="0"/>
                </a:moveTo>
                <a:lnTo>
                  <a:pt x="0" y="827"/>
                </a:lnTo>
                <a:lnTo>
                  <a:pt x="415" y="827"/>
                </a:lnTo>
                <a:lnTo>
                  <a:pt x="828" y="414"/>
                </a:lnTo>
                <a:lnTo>
                  <a:pt x="828" y="0"/>
                </a:lnTo>
                <a:close/>
              </a:path>
            </a:pathLst>
          </a:custGeom>
          <a:solidFill>
            <a:srgbClr val="4B1E94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14" name="Freeform 613"/>
          <p:cNvSpPr/>
          <p:nvPr/>
        </p:nvSpPr>
        <p:spPr>
          <a:xfrm>
            <a:off x="12043080" y="6708960"/>
            <a:ext cx="149040" cy="149040"/>
          </a:xfrm>
          <a:custGeom>
            <a:avLst/>
            <a:gdLst/>
            <a:ahLst/>
            <a:cxnLst/>
            <a:rect l="0" t="0" r="r" b="b"/>
            <a:pathLst>
              <a:path w="414" h="414">
                <a:moveTo>
                  <a:pt x="414" y="0"/>
                </a:moveTo>
                <a:lnTo>
                  <a:pt x="0" y="414"/>
                </a:lnTo>
                <a:lnTo>
                  <a:pt x="414" y="414"/>
                </a:lnTo>
                <a:lnTo>
                  <a:pt x="414" y="0"/>
                </a:lnTo>
                <a:close/>
              </a:path>
            </a:pathLst>
          </a:custGeom>
          <a:solidFill>
            <a:srgbClr val="4C1D9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615" name="TextBox 614"/>
          <p:cNvSpPr txBox="1"/>
          <p:nvPr/>
        </p:nvSpPr>
        <p:spPr>
          <a:xfrm>
            <a:off x="762120" y="2679480"/>
            <a:ext cx="2608200" cy="596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4200" b="1" strike="noStrike" spc="-1">
                <a:solidFill>
                  <a:srgbClr val="FFFFFF"/>
                </a:solidFill>
                <a:latin typeface="Arial"/>
                <a:ea typeface="Arial"/>
              </a:rPr>
              <a:t>Questions</a:t>
            </a:r>
            <a:endParaRPr lang="en-US" sz="4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16" name="TextBox 615"/>
          <p:cNvSpPr txBox="1"/>
          <p:nvPr/>
        </p:nvSpPr>
        <p:spPr>
          <a:xfrm>
            <a:off x="762120" y="3961440"/>
            <a:ext cx="1218240" cy="2120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500" b="0" strike="noStrike" spc="-1">
                <a:solidFill>
                  <a:srgbClr val="A5B4FC"/>
                </a:solidFill>
                <a:latin typeface="Arial"/>
                <a:ea typeface="Arial"/>
              </a:rPr>
              <a:t>CyberSurance</a:t>
            </a:r>
            <a:endParaRPr lang="en-US" sz="15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17" name="TextBox 616"/>
          <p:cNvSpPr txBox="1"/>
          <p:nvPr/>
        </p:nvSpPr>
        <p:spPr>
          <a:xfrm>
            <a:off x="11651760" y="6355800"/>
            <a:ext cx="25380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1800" b="0" strike="noStrike" spc="-1">
                <a:solidFill>
                  <a:srgbClr val="777777"/>
                </a:solidFill>
                <a:latin typeface="Arial"/>
                <a:ea typeface="Arial"/>
              </a:rPr>
              <a:t>17</a:t>
            </a:r>
            <a:endParaRPr lang="en-US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1018</Words>
  <Application>Microsoft Macintosh PowerPoint</Application>
  <PresentationFormat>Widescreen</PresentationFormat>
  <Paragraphs>156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Courier New</vt:lpstr>
      <vt:lpstr>Symbol</vt:lpstr>
      <vt:lpstr>Times New Roman</vt:lpstr>
      <vt:lpstr>Wingdings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Jas Chase</cp:lastModifiedBy>
  <cp:revision>1</cp:revision>
  <dcterms:modified xsi:type="dcterms:W3CDTF">2026-09-02T17:58:07Z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